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61" r:id="rId3"/>
    <p:sldId id="262" r:id="rId4"/>
    <p:sldId id="263" r:id="rId5"/>
    <p:sldId id="264" r:id="rId6"/>
    <p:sldId id="260" r:id="rId7"/>
  </p:sldIdLst>
  <p:sldSz cx="6858000" cy="9144000" type="letter"/>
  <p:notesSz cx="7102475" cy="93884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6CD"/>
    <a:srgbClr val="0F27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4434" autoAdjust="0"/>
  </p:normalViewPr>
  <p:slideViewPr>
    <p:cSldViewPr snapToGrid="0">
      <p:cViewPr>
        <p:scale>
          <a:sx n="100" d="100"/>
          <a:sy n="100" d="100"/>
        </p:scale>
        <p:origin x="1056" y="-2694"/>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192CADA3-FF4D-4383-859A-518A4BE26BF0}" type="datetimeFigureOut">
              <a:rPr lang="es-MX" smtClean="0"/>
              <a:t>27/06/2019</a:t>
            </a:fld>
            <a:endParaRPr lang="es-MX"/>
          </a:p>
        </p:txBody>
      </p:sp>
      <p:sp>
        <p:nvSpPr>
          <p:cNvPr id="4" name="Marcador de imagen de diapositiva 3"/>
          <p:cNvSpPr>
            <a:spLocks noGrp="1" noRot="1" noChangeAspect="1"/>
          </p:cNvSpPr>
          <p:nvPr>
            <p:ph type="sldImg" idx="2"/>
          </p:nvPr>
        </p:nvSpPr>
        <p:spPr>
          <a:xfrm>
            <a:off x="2362200" y="1173163"/>
            <a:ext cx="2378075" cy="316865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90ECA314-8C98-47A2-B3EB-5E8D564B296A}" type="slidenum">
              <a:rPr lang="es-MX" smtClean="0"/>
              <a:t>‹Nº›</a:t>
            </a:fld>
            <a:endParaRPr lang="es-MX"/>
          </a:p>
        </p:txBody>
      </p:sp>
    </p:spTree>
    <p:extLst>
      <p:ext uri="{BB962C8B-B14F-4D97-AF65-F5344CB8AC3E}">
        <p14:creationId xmlns:p14="http://schemas.microsoft.com/office/powerpoint/2010/main" val="1400796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endiente</a:t>
            </a:r>
            <a:endParaRPr lang="es-MX" dirty="0"/>
          </a:p>
        </p:txBody>
      </p:sp>
      <p:sp>
        <p:nvSpPr>
          <p:cNvPr id="4" name="Marcador de número de diapositiva 3"/>
          <p:cNvSpPr>
            <a:spLocks noGrp="1"/>
          </p:cNvSpPr>
          <p:nvPr>
            <p:ph type="sldNum" sz="quarter" idx="10"/>
          </p:nvPr>
        </p:nvSpPr>
        <p:spPr/>
        <p:txBody>
          <a:bodyPr/>
          <a:lstStyle/>
          <a:p>
            <a:fld id="{90ECA314-8C98-47A2-B3EB-5E8D564B296A}" type="slidenum">
              <a:rPr lang="es-MX" smtClean="0"/>
              <a:t>2</a:t>
            </a:fld>
            <a:endParaRPr lang="es-MX"/>
          </a:p>
        </p:txBody>
      </p:sp>
    </p:spTree>
    <p:extLst>
      <p:ext uri="{BB962C8B-B14F-4D97-AF65-F5344CB8AC3E}">
        <p14:creationId xmlns:p14="http://schemas.microsoft.com/office/powerpoint/2010/main" val="2425799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85EC2E-30AE-4A0E-A56D-2264AB73BF4A}" type="datetimeFigureOut">
              <a:rPr lang="es-MX" smtClean="0"/>
              <a:t>27/06/2019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2742314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85EC2E-30AE-4A0E-A56D-2264AB73BF4A}" type="datetimeFigureOut">
              <a:rPr lang="es-MX" smtClean="0"/>
              <a:t>27/06/2019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88832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85EC2E-30AE-4A0E-A56D-2264AB73BF4A}" type="datetimeFigureOut">
              <a:rPr lang="es-MX" smtClean="0"/>
              <a:t>27/06/2019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121374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85EC2E-30AE-4A0E-A56D-2264AB73BF4A}" type="datetimeFigureOut">
              <a:rPr lang="es-MX" smtClean="0"/>
              <a:t>27/06/2019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80170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385EC2E-30AE-4A0E-A56D-2264AB73BF4A}" type="datetimeFigureOut">
              <a:rPr lang="es-MX" smtClean="0"/>
              <a:t>27/06/2019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1045459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385EC2E-30AE-4A0E-A56D-2264AB73BF4A}" type="datetimeFigureOut">
              <a:rPr lang="es-MX" smtClean="0"/>
              <a:t>27/06/2019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3839433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385EC2E-30AE-4A0E-A56D-2264AB73BF4A}" type="datetimeFigureOut">
              <a:rPr lang="es-MX" smtClean="0"/>
              <a:t>27/06/2019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2689922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385EC2E-30AE-4A0E-A56D-2264AB73BF4A}" type="datetimeFigureOut">
              <a:rPr lang="es-MX" smtClean="0"/>
              <a:t>27/06/2019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221152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5EC2E-30AE-4A0E-A56D-2264AB73BF4A}" type="datetimeFigureOut">
              <a:rPr lang="es-MX" smtClean="0"/>
              <a:t>27/06/2019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745484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85EC2E-30AE-4A0E-A56D-2264AB73BF4A}" type="datetimeFigureOut">
              <a:rPr lang="es-MX" smtClean="0"/>
              <a:t>27/06/2019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214705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85EC2E-30AE-4A0E-A56D-2264AB73BF4A}" type="datetimeFigureOut">
              <a:rPr lang="es-MX" smtClean="0"/>
              <a:t>27/06/2019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199857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385EC2E-30AE-4A0E-A56D-2264AB73BF4A}" type="datetimeFigureOut">
              <a:rPr lang="es-MX" smtClean="0"/>
              <a:t>27/06/2019</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05815A7-FBB7-4C90-896A-9CB936FAC272}" type="slidenum">
              <a:rPr lang="es-MX" smtClean="0"/>
              <a:t>‹Nº›</a:t>
            </a:fld>
            <a:endParaRPr lang="es-MX"/>
          </a:p>
        </p:txBody>
      </p:sp>
    </p:spTree>
    <p:extLst>
      <p:ext uri="{BB962C8B-B14F-4D97-AF65-F5344CB8AC3E}">
        <p14:creationId xmlns:p14="http://schemas.microsoft.com/office/powerpoint/2010/main" val="2692735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hyperlink" Target="mailto:beatriz.lopez@fims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hyperlink" Target="mailto:beatriz.lopez@fimse.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hyperlink" Target="mailto:beatriz.lopez@fimse.com" TargetMode="External"/><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elfinanciero.com.mx/opinion/enrique-quintana/ni-gran-triunfo-ni-motivo-de-vergueenza" TargetMode="External"/><Relationship Id="rId11" Type="http://schemas.openxmlformats.org/officeDocument/2006/relationships/image" Target="../media/image14.emf"/><Relationship Id="rId5" Type="http://schemas.openxmlformats.org/officeDocument/2006/relationships/hyperlink" Target="http://www.fimse.com/" TargetMode="External"/><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hyperlink" Target="mailto:beatriz.lopez@fimse.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hyperlink" Target="mailto:beatriz.lopez@fimse.com"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mailto:beatriz.lopez@fimse.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2203066" y="1219200"/>
            <a:ext cx="4639488" cy="1298529"/>
          </a:xfrm>
          <a:prstGeom prst="rect">
            <a:avLst/>
          </a:prstGeom>
          <a:blipFill>
            <a:blip r:embed="rId2"/>
            <a:tile tx="0" ty="0" sx="100000" sy="100000" flip="none" algn="tl"/>
          </a:blipFill>
          <a:ln w="44450">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Rectángulo 10"/>
          <p:cNvSpPr/>
          <p:nvPr/>
        </p:nvSpPr>
        <p:spPr>
          <a:xfrm>
            <a:off x="4638359" y="1100279"/>
            <a:ext cx="2239780"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Boletín</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2" name="Rectángulo 11"/>
          <p:cNvSpPr/>
          <p:nvPr/>
        </p:nvSpPr>
        <p:spPr>
          <a:xfrm>
            <a:off x="4976075" y="1769658"/>
            <a:ext cx="1881925" cy="523220"/>
          </a:xfrm>
          <a:prstGeom prst="rect">
            <a:avLst/>
          </a:prstGeom>
          <a:noFill/>
        </p:spPr>
        <p:txBody>
          <a:bodyPr wrap="none" lIns="91440" tIns="45720" rIns="91440" bIns="45720">
            <a:spAutoFit/>
          </a:bodyPr>
          <a:lstStyle/>
          <a:p>
            <a:pPr algn="ctr"/>
            <a:r>
              <a:rPr lang="es-ES" sz="2800" b="0" cap="none" spc="0" dirty="0" smtClean="0">
                <a:ln w="0"/>
                <a:solidFill>
                  <a:schemeClr val="accent5"/>
                </a:solidFill>
                <a:effectLst>
                  <a:outerShdw blurRad="38100" dist="19050" dir="2700000" algn="tl" rotWithShape="0">
                    <a:schemeClr val="dk1">
                      <a:alpha val="40000"/>
                    </a:schemeClr>
                  </a:outerShdw>
                </a:effectLst>
              </a:rPr>
              <a:t>Informativo</a:t>
            </a:r>
            <a:endParaRPr lang="es-ES" sz="2800" b="0" cap="none" spc="0" dirty="0">
              <a:ln w="0"/>
              <a:solidFill>
                <a:schemeClr val="accent5"/>
              </a:solidFill>
              <a:effectLst>
                <a:outerShdw blurRad="38100" dist="19050" dir="2700000" algn="tl" rotWithShape="0">
                  <a:schemeClr val="dk1">
                    <a:alpha val="40000"/>
                  </a:schemeClr>
                </a:outerShdw>
              </a:effectLst>
            </a:endParaRPr>
          </a:p>
        </p:txBody>
      </p:sp>
      <p:sp>
        <p:nvSpPr>
          <p:cNvPr id="13" name="Rectángulo 12"/>
          <p:cNvSpPr/>
          <p:nvPr/>
        </p:nvSpPr>
        <p:spPr>
          <a:xfrm>
            <a:off x="2477448" y="2119487"/>
            <a:ext cx="1386406" cy="338554"/>
          </a:xfrm>
          <a:prstGeom prst="rect">
            <a:avLst/>
          </a:prstGeom>
          <a:noFill/>
        </p:spPr>
        <p:txBody>
          <a:bodyPr wrap="none" lIns="91440" tIns="45720" rIns="91440" bIns="45720">
            <a:spAutoFit/>
          </a:bodyPr>
          <a:lstStyle/>
          <a:p>
            <a:pPr algn="ctr"/>
            <a:r>
              <a:rPr lang="es-ES" sz="1600" dirty="0" smtClean="0">
                <a:ln w="0"/>
                <a:solidFill>
                  <a:schemeClr val="accent5"/>
                </a:solidFill>
                <a:effectLst>
                  <a:outerShdw blurRad="38100" dist="19050" dir="2700000" algn="tl" rotWithShape="0">
                    <a:schemeClr val="dk1">
                      <a:alpha val="40000"/>
                    </a:schemeClr>
                  </a:outerShdw>
                </a:effectLst>
              </a:rPr>
              <a:t>25 Junio,</a:t>
            </a:r>
            <a:r>
              <a:rPr lang="es-ES" sz="1600" b="0" cap="none" spc="0" dirty="0" smtClean="0">
                <a:ln w="0"/>
                <a:solidFill>
                  <a:schemeClr val="accent5"/>
                </a:solidFill>
                <a:effectLst>
                  <a:outerShdw blurRad="38100" dist="19050" dir="2700000" algn="tl" rotWithShape="0">
                    <a:schemeClr val="dk1">
                      <a:alpha val="40000"/>
                    </a:schemeClr>
                  </a:outerShdw>
                </a:effectLst>
              </a:rPr>
              <a:t> 2019</a:t>
            </a:r>
            <a:endParaRPr lang="es-ES" sz="1600" b="0" cap="none" spc="0" dirty="0">
              <a:ln w="0"/>
              <a:solidFill>
                <a:schemeClr val="accent5"/>
              </a:solidFill>
              <a:effectLst>
                <a:outerShdw blurRad="38100" dist="19050" dir="2700000" algn="tl" rotWithShape="0">
                  <a:schemeClr val="dk1">
                    <a:alpha val="40000"/>
                  </a:schemeClr>
                </a:outerShdw>
              </a:effectLst>
            </a:endParaRPr>
          </a:p>
        </p:txBody>
      </p:sp>
      <p:pic>
        <p:nvPicPr>
          <p:cNvPr id="14" name="Imagen 13"/>
          <p:cNvPicPr>
            <a:picLocks noChangeAspect="1"/>
          </p:cNvPicPr>
          <p:nvPr/>
        </p:nvPicPr>
        <p:blipFill>
          <a:blip r:embed="rId3"/>
          <a:stretch>
            <a:fillRect/>
          </a:stretch>
        </p:blipFill>
        <p:spPr>
          <a:xfrm>
            <a:off x="0" y="0"/>
            <a:ext cx="1432695" cy="1158468"/>
          </a:xfrm>
          <a:prstGeom prst="rect">
            <a:avLst/>
          </a:prstGeom>
        </p:spPr>
      </p:pic>
      <p:sp>
        <p:nvSpPr>
          <p:cNvPr id="15" name="CuadroTexto 14"/>
          <p:cNvSpPr txBox="1"/>
          <p:nvPr/>
        </p:nvSpPr>
        <p:spPr>
          <a:xfrm>
            <a:off x="1120364" y="912247"/>
            <a:ext cx="3834896" cy="276999"/>
          </a:xfrm>
          <a:prstGeom prst="rect">
            <a:avLst/>
          </a:prstGeom>
          <a:noFill/>
        </p:spPr>
        <p:txBody>
          <a:bodyPr wrap="none" rtlCol="0">
            <a:spAutoFit/>
          </a:bodyPr>
          <a:lstStyle/>
          <a:p>
            <a:r>
              <a:rPr lang="es-MX" sz="1200" dirty="0" smtClean="0">
                <a:solidFill>
                  <a:schemeClr val="accent5"/>
                </a:solidFill>
              </a:rPr>
              <a:t>FIMSE, Asesoría Patrimonial Independiente S de RL de CV</a:t>
            </a:r>
            <a:endParaRPr lang="es-MX" sz="1200" dirty="0">
              <a:solidFill>
                <a:schemeClr val="accent5"/>
              </a:solidFill>
            </a:endParaRPr>
          </a:p>
        </p:txBody>
      </p:sp>
      <p:sp>
        <p:nvSpPr>
          <p:cNvPr id="17" name="Rectángulo 16"/>
          <p:cNvSpPr/>
          <p:nvPr/>
        </p:nvSpPr>
        <p:spPr>
          <a:xfrm>
            <a:off x="3449139" y="390780"/>
            <a:ext cx="3429000" cy="377026"/>
          </a:xfrm>
          <a:prstGeom prst="rect">
            <a:avLst/>
          </a:prstGeom>
        </p:spPr>
        <p:txBody>
          <a:bodyPr>
            <a:spAutoFit/>
          </a:bodyPr>
          <a:lstStyle/>
          <a:p>
            <a:pPr algn="r">
              <a:spcAft>
                <a:spcPts val="300"/>
              </a:spcAft>
            </a:pPr>
            <a:r>
              <a:rPr lang="es-ES" sz="800" dirty="0" smtClean="0">
                <a:solidFill>
                  <a:srgbClr val="4684D0"/>
                </a:solidFill>
                <a:effectLst/>
                <a:latin typeface="Roboto"/>
                <a:ea typeface="Batang" panose="02030600000101010101" pitchFamily="18" charset="-127"/>
                <a:cs typeface="Times New Roman" panose="02020603050405020304" pitchFamily="18" charset="0"/>
              </a:rPr>
              <a:t>Empresa Registrada ante la Comisión Nacional Bancaria y de Valores</a:t>
            </a:r>
            <a:endParaRPr lang="es-MX" sz="800" dirty="0" smtClean="0">
              <a:solidFill>
                <a:srgbClr val="808080"/>
              </a:solidFill>
              <a:effectLst/>
              <a:latin typeface="Corbel" panose="020B0503020204020204" pitchFamily="34" charset="0"/>
              <a:ea typeface="Batang" panose="02030600000101010101" pitchFamily="18" charset="-127"/>
              <a:cs typeface="Times New Roman" panose="02020603050405020304" pitchFamily="18" charset="0"/>
            </a:endParaRPr>
          </a:p>
          <a:p>
            <a:pPr algn="r"/>
            <a:r>
              <a:rPr lang="es-ES" sz="800" dirty="0" smtClean="0">
                <a:solidFill>
                  <a:srgbClr val="4684D0"/>
                </a:solidFill>
                <a:effectLst/>
                <a:latin typeface="Roboto"/>
                <a:ea typeface="Batang" panose="02030600000101010101" pitchFamily="18" charset="-127"/>
                <a:cs typeface="Times New Roman" panose="02020603050405020304" pitchFamily="18" charset="0"/>
              </a:rPr>
              <a:t>RAI 30003-001-(13859)-21/08/2015</a:t>
            </a:r>
            <a:endParaRPr lang="es-MX" sz="800" dirty="0"/>
          </a:p>
        </p:txBody>
      </p:sp>
      <p:sp>
        <p:nvSpPr>
          <p:cNvPr id="19" name="Rectángulo 18"/>
          <p:cNvSpPr/>
          <p:nvPr/>
        </p:nvSpPr>
        <p:spPr>
          <a:xfrm>
            <a:off x="9094" y="2517326"/>
            <a:ext cx="6826222" cy="26225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200" b="1" i="1" dirty="0"/>
          </a:p>
        </p:txBody>
      </p:sp>
      <p:sp>
        <p:nvSpPr>
          <p:cNvPr id="28" name="CuadroTexto 27"/>
          <p:cNvSpPr txBox="1"/>
          <p:nvPr/>
        </p:nvSpPr>
        <p:spPr>
          <a:xfrm>
            <a:off x="9094" y="2762702"/>
            <a:ext cx="6802378" cy="3493264"/>
          </a:xfrm>
          <a:prstGeom prst="rect">
            <a:avLst/>
          </a:prstGeom>
          <a:noFill/>
        </p:spPr>
        <p:txBody>
          <a:bodyPr wrap="square" rtlCol="0">
            <a:spAutoFit/>
          </a:bodyPr>
          <a:lstStyle/>
          <a:p>
            <a:r>
              <a:rPr lang="es-MX" sz="1100" b="1" dirty="0" smtClean="0"/>
              <a:t>MERCADOS ACCIONARIOS</a:t>
            </a:r>
          </a:p>
          <a:p>
            <a:pPr algn="just"/>
            <a:r>
              <a:rPr lang="es-MX" sz="1050" dirty="0" smtClean="0"/>
              <a:t>La calma volvió a los mercados accionarios luego de que la FED decidiera no mover su tasa por el momento, pero ahora si cambiando el tono de su comunicado. El Comité de Mercados Abiertos de la Reserva Federal (FOMC por sus siglas en ingles) decidió dejar su tasa objetivo sin cambio en un rango de entre 2.25% y 2.50%. Sin embargo ahora, la FED se dice lista para actuar en forma apropiada para sostener la economía, en lugar de aguardar pacientemente al desempeño de los indicadores económicos. Los analistas especializados, traducen éste cambio de lenguaje como que la FED podría comenzar a disminuir su tasa objetivo, ya que el entorno económico global se ha complicado y tratará, en la medida de lo posible, de seguir contribuyendo a que la principal economía del  mundo mantenga su ritmo. La Reserva Federal mantuvo sin cambio su estimado de crecimiento de la Economía de Estados Unidos para éste 2019 de 2.1% y ubica en 2% el crecimiento estimado para 2020, en línea con la evolución de que ahora, la actividad económica avanza a un ritmo moderado en comparación con el sólido crecimiento que manifestó en su comunicado de mayo pasado. Los analistas estimaban que la expectativa de un recorte de tasas antes de lo programado, incrementaría la inversión en activos con mayor riesgo, pero los mercados accionarios respondieron también al conflicto geopolítico entre Estados Unidos e Irán, luego que éste último derribara un </a:t>
            </a:r>
            <a:r>
              <a:rPr lang="es-MX" sz="1050" dirty="0" err="1" smtClean="0"/>
              <a:t>drón</a:t>
            </a:r>
            <a:r>
              <a:rPr lang="es-MX" sz="1050" dirty="0" smtClean="0"/>
              <a:t> estadounidense en el Golfo de Omán. La Bolsa Mexicana se comportó muy en línea con los mercados accionarios de Estados Unidos, reaccionando positivamente al discurso de la FED y resintiendo la incertidumbre ante el incremento en las tensiones geopolíticas.  En los últimos 15 </a:t>
            </a:r>
            <a:r>
              <a:rPr lang="es-MX" sz="1050" dirty="0" err="1" smtClean="0"/>
              <a:t>dias</a:t>
            </a:r>
            <a:r>
              <a:rPr lang="es-MX" sz="1050" dirty="0" smtClean="0"/>
              <a:t> </a:t>
            </a:r>
            <a:r>
              <a:rPr lang="es-MX" sz="1050" dirty="0" err="1" smtClean="0"/>
              <a:t>Moody´s</a:t>
            </a:r>
            <a:r>
              <a:rPr lang="es-MX" sz="1050" dirty="0" smtClean="0"/>
              <a:t>, </a:t>
            </a:r>
            <a:r>
              <a:rPr lang="es-MX" sz="1050" dirty="0" err="1" smtClean="0"/>
              <a:t>Citibanamex</a:t>
            </a:r>
            <a:r>
              <a:rPr lang="es-MX" sz="1050" dirty="0" smtClean="0"/>
              <a:t> y ahora la inglesa Barclays han revisado de nueva cuenta a la baja, su expectativa de crecimiento para la economía mexicana por debajo del 1% para el cierre del 2019. Los datos económicos dan cuenta de una menor actividad y los riesgos para Pemex y otras entidades como la CFE persisten. Los mercados globales permanecerán atentos al desarrollo de la cumbre del G-20 y la posibilidad de que pudieran surgir avances para destrabar la guerra comercial entre China y Estados Unidos. En México la atención se centrará en la decisión de Banxico, en donde no se estiman movimientos en la tasa objetivo.</a:t>
            </a:r>
            <a:endParaRPr lang="es-MX" sz="1050" dirty="0"/>
          </a:p>
        </p:txBody>
      </p:sp>
      <p:sp>
        <p:nvSpPr>
          <p:cNvPr id="35" name="CuadroTexto 34"/>
          <p:cNvSpPr txBox="1"/>
          <p:nvPr/>
        </p:nvSpPr>
        <p:spPr>
          <a:xfrm>
            <a:off x="0" y="8812617"/>
            <a:ext cx="6652783" cy="584775"/>
          </a:xfrm>
          <a:prstGeom prst="rect">
            <a:avLst/>
          </a:prstGeom>
          <a:noFill/>
        </p:spPr>
        <p:txBody>
          <a:bodyPr wrap="none" rtlCol="0">
            <a:spAutoFit/>
          </a:bodyPr>
          <a:lstStyle/>
          <a:p>
            <a:r>
              <a:rPr lang="es-MX" sz="800" i="1" dirty="0" smtClean="0">
                <a:solidFill>
                  <a:schemeClr val="bg1">
                    <a:lumMod val="50000"/>
                  </a:schemeClr>
                </a:solidFill>
              </a:rPr>
              <a:t>Documento Destinado al Público en General				Beatriz López Mejía</a:t>
            </a:r>
          </a:p>
          <a:p>
            <a:r>
              <a:rPr lang="es-MX" sz="800" i="1" dirty="0" smtClean="0">
                <a:solidFill>
                  <a:schemeClr val="bg1">
                    <a:lumMod val="50000"/>
                  </a:schemeClr>
                </a:solidFill>
              </a:rPr>
              <a:t>Línea FIMSE (01461) 215-1234				Analista en Jefe  </a:t>
            </a:r>
            <a:r>
              <a:rPr lang="es-MX" sz="800" dirty="0" smtClean="0"/>
              <a:t>    </a:t>
            </a:r>
            <a:r>
              <a:rPr lang="es-MX" sz="800" dirty="0" smtClean="0">
                <a:solidFill>
                  <a:schemeClr val="accent5"/>
                </a:solidFill>
                <a:hlinkClick r:id="rId4"/>
              </a:rPr>
              <a:t>be</a:t>
            </a:r>
            <a:r>
              <a:rPr lang="es-MX" sz="800" dirty="0" smtClean="0">
                <a:hlinkClick r:id="rId4"/>
              </a:rPr>
              <a:t>atriz.lopez@fimse.com</a:t>
            </a:r>
            <a:endParaRPr lang="es-MX" sz="800" dirty="0" smtClean="0"/>
          </a:p>
          <a:p>
            <a:endParaRPr lang="es-MX" sz="800" dirty="0" smtClean="0"/>
          </a:p>
          <a:p>
            <a:endParaRPr lang="es-MX" sz="800" dirty="0"/>
          </a:p>
        </p:txBody>
      </p:sp>
      <p:sp>
        <p:nvSpPr>
          <p:cNvPr id="36" name="Flecha derecha 35"/>
          <p:cNvSpPr/>
          <p:nvPr/>
        </p:nvSpPr>
        <p:spPr>
          <a:xfrm>
            <a:off x="714375" y="8751298"/>
            <a:ext cx="602024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 name="Imagen 1"/>
          <p:cNvPicPr>
            <a:picLocks noChangeAspect="1"/>
          </p:cNvPicPr>
          <p:nvPr/>
        </p:nvPicPr>
        <p:blipFill>
          <a:blip r:embed="rId5"/>
          <a:stretch>
            <a:fillRect/>
          </a:stretch>
        </p:blipFill>
        <p:spPr>
          <a:xfrm>
            <a:off x="40176" y="7038975"/>
            <a:ext cx="1045228" cy="1981445"/>
          </a:xfrm>
          <a:prstGeom prst="rect">
            <a:avLst/>
          </a:prstGeom>
        </p:spPr>
      </p:pic>
      <p:sp>
        <p:nvSpPr>
          <p:cNvPr id="25" name="CuadroTexto 24"/>
          <p:cNvSpPr txBox="1"/>
          <p:nvPr/>
        </p:nvSpPr>
        <p:spPr>
          <a:xfrm>
            <a:off x="-15447" y="2484312"/>
            <a:ext cx="4592210" cy="307777"/>
          </a:xfrm>
          <a:prstGeom prst="rect">
            <a:avLst/>
          </a:prstGeom>
          <a:noFill/>
        </p:spPr>
        <p:txBody>
          <a:bodyPr wrap="square" rtlCol="0">
            <a:spAutoFit/>
          </a:bodyPr>
          <a:lstStyle/>
          <a:p>
            <a:r>
              <a:rPr lang="es-MX" sz="1400" b="1" i="1" dirty="0" smtClean="0">
                <a:solidFill>
                  <a:schemeClr val="bg1">
                    <a:lumMod val="85000"/>
                  </a:schemeClr>
                </a:solidFill>
              </a:rPr>
              <a:t>Servicios FIMSE</a:t>
            </a:r>
            <a:r>
              <a:rPr lang="es-MX" sz="1400" i="1" dirty="0" smtClean="0">
                <a:solidFill>
                  <a:schemeClr val="bg1">
                    <a:lumMod val="85000"/>
                  </a:schemeClr>
                </a:solidFill>
              </a:rPr>
              <a:t>: </a:t>
            </a:r>
            <a:r>
              <a:rPr lang="es-MX" sz="1400" i="1" dirty="0" err="1" smtClean="0">
                <a:solidFill>
                  <a:schemeClr val="bg1">
                    <a:lumMod val="85000"/>
                  </a:schemeClr>
                </a:solidFill>
              </a:rPr>
              <a:t>Consultoria</a:t>
            </a:r>
            <a:r>
              <a:rPr lang="es-MX" sz="1400" i="1" dirty="0" smtClean="0">
                <a:solidFill>
                  <a:schemeClr val="bg1">
                    <a:lumMod val="85000"/>
                  </a:schemeClr>
                </a:solidFill>
              </a:rPr>
              <a:t> Normativa</a:t>
            </a:r>
            <a:endParaRPr lang="es-MX" sz="1400" i="1" dirty="0">
              <a:solidFill>
                <a:schemeClr val="bg1">
                  <a:lumMod val="85000"/>
                </a:schemeClr>
              </a:solidFill>
            </a:endParaRPr>
          </a:p>
        </p:txBody>
      </p:sp>
      <p:sp>
        <p:nvSpPr>
          <p:cNvPr id="9" name="CuadroTexto 8"/>
          <p:cNvSpPr txBox="1"/>
          <p:nvPr/>
        </p:nvSpPr>
        <p:spPr>
          <a:xfrm>
            <a:off x="5486483" y="2528030"/>
            <a:ext cx="1356462" cy="261610"/>
          </a:xfrm>
          <a:prstGeom prst="rect">
            <a:avLst/>
          </a:prstGeom>
          <a:noFill/>
        </p:spPr>
        <p:txBody>
          <a:bodyPr wrap="none" rtlCol="0">
            <a:spAutoFit/>
          </a:bodyPr>
          <a:lstStyle/>
          <a:p>
            <a:r>
              <a:rPr lang="es-MX" sz="1100" i="1" dirty="0" smtClean="0">
                <a:solidFill>
                  <a:schemeClr val="bg1">
                    <a:lumMod val="85000"/>
                  </a:schemeClr>
                </a:solidFill>
              </a:rPr>
              <a:t>Publicación Semanal</a:t>
            </a:r>
            <a:endParaRPr lang="es-MX" sz="1100" i="1" dirty="0">
              <a:solidFill>
                <a:schemeClr val="bg1">
                  <a:lumMod val="85000"/>
                </a:schemeClr>
              </a:solidFill>
            </a:endParaRPr>
          </a:p>
        </p:txBody>
      </p:sp>
      <p:sp>
        <p:nvSpPr>
          <p:cNvPr id="5" name="Rectángulo 4"/>
          <p:cNvSpPr/>
          <p:nvPr/>
        </p:nvSpPr>
        <p:spPr>
          <a:xfrm>
            <a:off x="1163275" y="7001241"/>
            <a:ext cx="2016444" cy="1200329"/>
          </a:xfrm>
          <a:prstGeom prst="rect">
            <a:avLst/>
          </a:prstGeom>
        </p:spPr>
        <p:txBody>
          <a:bodyPr wrap="square">
            <a:spAutoFit/>
          </a:bodyPr>
          <a:lstStyle/>
          <a:p>
            <a:pPr algn="just"/>
            <a:r>
              <a:rPr lang="es-MX" sz="900" b="1" i="1" dirty="0" smtClean="0"/>
              <a:t>Para Tomar en Cuenta….</a:t>
            </a:r>
          </a:p>
          <a:p>
            <a:pPr algn="just"/>
            <a:endParaRPr lang="es-MX" sz="900" i="1" dirty="0" smtClean="0"/>
          </a:p>
          <a:p>
            <a:pPr algn="just"/>
            <a:r>
              <a:rPr lang="es-MX" sz="900" b="1" i="1" dirty="0" smtClean="0"/>
              <a:t>Internacional</a:t>
            </a:r>
            <a:r>
              <a:rPr lang="es-MX" sz="900" i="1" dirty="0" smtClean="0"/>
              <a:t>.- G-20 el 28 y 29 de junio. PIB 1Q y Bienes duraderos junio en EU. Inflación Jun Eurozona.</a:t>
            </a:r>
          </a:p>
          <a:p>
            <a:pPr algn="just"/>
            <a:endParaRPr lang="es-MX" sz="900" b="1" i="1" dirty="0" smtClean="0"/>
          </a:p>
          <a:p>
            <a:pPr algn="just"/>
            <a:r>
              <a:rPr lang="es-MX" sz="900" b="1" i="1" dirty="0" smtClean="0"/>
              <a:t>México.-</a:t>
            </a:r>
            <a:r>
              <a:rPr lang="es-MX" sz="900" i="1" dirty="0" smtClean="0"/>
              <a:t>Decisión de Política Monetaria de Banxico y Tasa de desempleo.</a:t>
            </a:r>
            <a:endParaRPr lang="es-MX" sz="900" i="1" dirty="0"/>
          </a:p>
        </p:txBody>
      </p:sp>
      <p:sp>
        <p:nvSpPr>
          <p:cNvPr id="7" name="CuadroTexto 6"/>
          <p:cNvSpPr txBox="1"/>
          <p:nvPr/>
        </p:nvSpPr>
        <p:spPr>
          <a:xfrm>
            <a:off x="837255" y="6198020"/>
            <a:ext cx="1640193" cy="230832"/>
          </a:xfrm>
          <a:prstGeom prst="rect">
            <a:avLst/>
          </a:prstGeom>
          <a:noFill/>
        </p:spPr>
        <p:txBody>
          <a:bodyPr wrap="none" rtlCol="0">
            <a:spAutoFit/>
          </a:bodyPr>
          <a:lstStyle/>
          <a:p>
            <a:r>
              <a:rPr lang="es-MX" sz="900" b="1" dirty="0" smtClean="0">
                <a:latin typeface="Arial" panose="020B0604020202020204" pitchFamily="34" charset="0"/>
                <a:cs typeface="Arial" panose="020B0604020202020204" pitchFamily="34" charset="0"/>
              </a:rPr>
              <a:t>Parámetros Técnicos BMV</a:t>
            </a:r>
            <a:endParaRPr lang="es-MX" sz="9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6"/>
          <a:stretch>
            <a:fillRect/>
          </a:stretch>
        </p:blipFill>
        <p:spPr>
          <a:xfrm>
            <a:off x="18724" y="1230649"/>
            <a:ext cx="2226847" cy="1297381"/>
          </a:xfrm>
          <a:prstGeom prst="rect">
            <a:avLst/>
          </a:prstGeom>
        </p:spPr>
      </p:pic>
      <p:pic>
        <p:nvPicPr>
          <p:cNvPr id="16" name="Imagen 15"/>
          <p:cNvPicPr>
            <a:picLocks noChangeAspect="1"/>
          </p:cNvPicPr>
          <p:nvPr/>
        </p:nvPicPr>
        <p:blipFill>
          <a:blip r:embed="rId7"/>
          <a:stretch>
            <a:fillRect/>
          </a:stretch>
        </p:blipFill>
        <p:spPr>
          <a:xfrm>
            <a:off x="3481927" y="6255966"/>
            <a:ext cx="3252690" cy="2479732"/>
          </a:xfrm>
          <a:prstGeom prst="rect">
            <a:avLst/>
          </a:prstGeom>
        </p:spPr>
      </p:pic>
      <p:pic>
        <p:nvPicPr>
          <p:cNvPr id="18" name="Imagen 17"/>
          <p:cNvPicPr>
            <a:picLocks noChangeAspect="1"/>
          </p:cNvPicPr>
          <p:nvPr/>
        </p:nvPicPr>
        <p:blipFill>
          <a:blip r:embed="rId8"/>
          <a:stretch>
            <a:fillRect/>
          </a:stretch>
        </p:blipFill>
        <p:spPr>
          <a:xfrm>
            <a:off x="9094" y="6428852"/>
            <a:ext cx="3451592" cy="495116"/>
          </a:xfrm>
          <a:prstGeom prst="rect">
            <a:avLst/>
          </a:prstGeom>
        </p:spPr>
      </p:pic>
    </p:spTree>
    <p:extLst>
      <p:ext uri="{BB962C8B-B14F-4D97-AF65-F5344CB8AC3E}">
        <p14:creationId xmlns:p14="http://schemas.microsoft.com/office/powerpoint/2010/main" val="2085057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823973" y="32353"/>
            <a:ext cx="2009461" cy="830997"/>
          </a:xfrm>
          <a:prstGeom prst="rect">
            <a:avLst/>
          </a:prstGeom>
          <a:noFill/>
        </p:spPr>
        <p:txBody>
          <a:bodyPr wrap="none" lIns="91440" tIns="45720" rIns="91440" bIns="45720">
            <a:spAutoFit/>
          </a:bodyPr>
          <a:lstStyle/>
          <a:p>
            <a:pPr algn="ctr"/>
            <a:r>
              <a:rPr lang="es-E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Boletín</a:t>
            </a:r>
            <a:endParaRPr lang="es-E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2" name="Rectángulo 11"/>
          <p:cNvSpPr/>
          <p:nvPr/>
        </p:nvSpPr>
        <p:spPr>
          <a:xfrm>
            <a:off x="5120668" y="616818"/>
            <a:ext cx="1640577" cy="461665"/>
          </a:xfrm>
          <a:prstGeom prst="rect">
            <a:avLst/>
          </a:prstGeom>
          <a:noFill/>
        </p:spPr>
        <p:txBody>
          <a:bodyPr wrap="none" lIns="91440" tIns="45720" rIns="91440" bIns="45720">
            <a:spAutoFit/>
          </a:bodyPr>
          <a:lstStyle/>
          <a:p>
            <a:pPr algn="ctr"/>
            <a:r>
              <a:rPr lang="es-ES" sz="2400" b="0" cap="none" spc="0" dirty="0" smtClean="0">
                <a:ln w="0"/>
                <a:solidFill>
                  <a:schemeClr val="accent5"/>
                </a:solidFill>
                <a:effectLst>
                  <a:outerShdw blurRad="38100" dist="19050" dir="2700000" algn="tl" rotWithShape="0">
                    <a:schemeClr val="dk1">
                      <a:alpha val="40000"/>
                    </a:schemeClr>
                  </a:outerShdw>
                </a:effectLst>
              </a:rPr>
              <a:t>Informativo</a:t>
            </a:r>
            <a:endParaRPr lang="es-ES" sz="2400" b="0" cap="none" spc="0" dirty="0">
              <a:ln w="0"/>
              <a:solidFill>
                <a:schemeClr val="accent5"/>
              </a:solidFill>
              <a:effectLst>
                <a:outerShdw blurRad="38100" dist="19050" dir="2700000" algn="tl" rotWithShape="0">
                  <a:schemeClr val="dk1">
                    <a:alpha val="40000"/>
                  </a:schemeClr>
                </a:outerShdw>
              </a:effectLst>
            </a:endParaRPr>
          </a:p>
        </p:txBody>
      </p:sp>
      <p:sp>
        <p:nvSpPr>
          <p:cNvPr id="13" name="Rectángulo 12"/>
          <p:cNvSpPr/>
          <p:nvPr/>
        </p:nvSpPr>
        <p:spPr>
          <a:xfrm>
            <a:off x="1475753" y="791424"/>
            <a:ext cx="1386406" cy="338554"/>
          </a:xfrm>
          <a:prstGeom prst="rect">
            <a:avLst/>
          </a:prstGeom>
          <a:noFill/>
        </p:spPr>
        <p:txBody>
          <a:bodyPr wrap="none" lIns="91440" tIns="45720" rIns="91440" bIns="45720">
            <a:spAutoFit/>
          </a:bodyPr>
          <a:lstStyle/>
          <a:p>
            <a:pPr algn="ctr"/>
            <a:r>
              <a:rPr lang="es-ES" sz="1600" dirty="0" smtClean="0">
                <a:ln w="0"/>
                <a:solidFill>
                  <a:schemeClr val="accent5"/>
                </a:solidFill>
                <a:effectLst>
                  <a:outerShdw blurRad="38100" dist="19050" dir="2700000" algn="tl" rotWithShape="0">
                    <a:schemeClr val="dk1">
                      <a:alpha val="40000"/>
                    </a:schemeClr>
                  </a:outerShdw>
                </a:effectLst>
              </a:rPr>
              <a:t>25 Junio</a:t>
            </a:r>
            <a:r>
              <a:rPr lang="es-ES" sz="1600" b="0" cap="none" spc="0" dirty="0" smtClean="0">
                <a:ln w="0"/>
                <a:solidFill>
                  <a:schemeClr val="accent5"/>
                </a:solidFill>
                <a:effectLst>
                  <a:outerShdw blurRad="38100" dist="19050" dir="2700000" algn="tl" rotWithShape="0">
                    <a:schemeClr val="dk1">
                      <a:alpha val="40000"/>
                    </a:schemeClr>
                  </a:outerShdw>
                </a:effectLst>
              </a:rPr>
              <a:t>, 2019</a:t>
            </a:r>
            <a:endParaRPr lang="es-ES" sz="1600" b="0" cap="none" spc="0" dirty="0">
              <a:ln w="0"/>
              <a:solidFill>
                <a:schemeClr val="accent5"/>
              </a:solidFill>
              <a:effectLst>
                <a:outerShdw blurRad="38100" dist="19050" dir="2700000" algn="tl" rotWithShape="0">
                  <a:schemeClr val="dk1">
                    <a:alpha val="40000"/>
                  </a:schemeClr>
                </a:outerShdw>
              </a:effectLst>
            </a:endParaRPr>
          </a:p>
        </p:txBody>
      </p:sp>
      <p:pic>
        <p:nvPicPr>
          <p:cNvPr id="14" name="Imagen 13"/>
          <p:cNvPicPr>
            <a:picLocks noChangeAspect="1"/>
          </p:cNvPicPr>
          <p:nvPr/>
        </p:nvPicPr>
        <p:blipFill>
          <a:blip r:embed="rId3"/>
          <a:stretch>
            <a:fillRect/>
          </a:stretch>
        </p:blipFill>
        <p:spPr>
          <a:xfrm>
            <a:off x="0" y="0"/>
            <a:ext cx="1432695" cy="1078483"/>
          </a:xfrm>
          <a:prstGeom prst="rect">
            <a:avLst/>
          </a:prstGeom>
        </p:spPr>
      </p:pic>
      <p:sp>
        <p:nvSpPr>
          <p:cNvPr id="17" name="Rectángulo 16"/>
          <p:cNvSpPr/>
          <p:nvPr/>
        </p:nvSpPr>
        <p:spPr>
          <a:xfrm>
            <a:off x="1064310" y="279909"/>
            <a:ext cx="3429000" cy="377026"/>
          </a:xfrm>
          <a:prstGeom prst="rect">
            <a:avLst/>
          </a:prstGeom>
        </p:spPr>
        <p:txBody>
          <a:bodyPr>
            <a:spAutoFit/>
          </a:bodyPr>
          <a:lstStyle/>
          <a:p>
            <a:pPr algn="r">
              <a:spcAft>
                <a:spcPts val="300"/>
              </a:spcAft>
            </a:pPr>
            <a:r>
              <a:rPr lang="es-ES" sz="800" dirty="0" smtClean="0">
                <a:solidFill>
                  <a:srgbClr val="4684D0"/>
                </a:solidFill>
                <a:effectLst/>
                <a:latin typeface="Roboto"/>
                <a:ea typeface="Batang" panose="02030600000101010101" pitchFamily="18" charset="-127"/>
                <a:cs typeface="Times New Roman" panose="02020603050405020304" pitchFamily="18" charset="0"/>
              </a:rPr>
              <a:t>Empresa Registrada ante la Comisión Nacional Bancaria y de Valores</a:t>
            </a:r>
            <a:endParaRPr lang="es-MX" sz="800" dirty="0" smtClean="0">
              <a:solidFill>
                <a:srgbClr val="808080"/>
              </a:solidFill>
              <a:effectLst/>
              <a:latin typeface="Corbel" panose="020B0503020204020204" pitchFamily="34" charset="0"/>
              <a:ea typeface="Batang" panose="02030600000101010101" pitchFamily="18" charset="-127"/>
              <a:cs typeface="Times New Roman" panose="02020603050405020304" pitchFamily="18" charset="0"/>
            </a:endParaRPr>
          </a:p>
          <a:p>
            <a:pPr algn="r"/>
            <a:r>
              <a:rPr lang="es-ES" sz="800" dirty="0" smtClean="0">
                <a:solidFill>
                  <a:srgbClr val="4684D0"/>
                </a:solidFill>
                <a:effectLst/>
                <a:latin typeface="Roboto"/>
                <a:ea typeface="Batang" panose="02030600000101010101" pitchFamily="18" charset="-127"/>
                <a:cs typeface="Times New Roman" panose="02020603050405020304" pitchFamily="18" charset="0"/>
              </a:rPr>
              <a:t>RAI 30003-001-(13859)-21/08/2015</a:t>
            </a:r>
            <a:endParaRPr lang="es-MX" sz="800" dirty="0"/>
          </a:p>
        </p:txBody>
      </p:sp>
      <p:sp>
        <p:nvSpPr>
          <p:cNvPr id="28" name="CuadroTexto 27"/>
          <p:cNvSpPr txBox="1"/>
          <p:nvPr/>
        </p:nvSpPr>
        <p:spPr>
          <a:xfrm>
            <a:off x="3132159" y="1162085"/>
            <a:ext cx="3679113" cy="4301177"/>
          </a:xfrm>
          <a:prstGeom prst="rect">
            <a:avLst/>
          </a:prstGeom>
          <a:noFill/>
        </p:spPr>
        <p:txBody>
          <a:bodyPr wrap="square" rtlCol="0">
            <a:spAutoFit/>
          </a:bodyPr>
          <a:lstStyle/>
          <a:p>
            <a:pPr algn="just"/>
            <a:r>
              <a:rPr lang="es-MX" sz="1100" b="1" dirty="0" smtClean="0"/>
              <a:t>PETRÓLEO Y BIENES BÁSICOS</a:t>
            </a:r>
            <a:endParaRPr lang="es-MX" sz="1100" b="1" dirty="0"/>
          </a:p>
          <a:p>
            <a:pPr algn="just"/>
            <a:r>
              <a:rPr lang="es-MX" sz="1050" dirty="0" smtClean="0"/>
              <a:t>El factor geopolítico </a:t>
            </a:r>
            <a:r>
              <a:rPr lang="es-MX" sz="1050" dirty="0"/>
              <a:t>vuelve, una vez más, a marcar el ritmo de los mercados. Sobre todo en </a:t>
            </a:r>
            <a:r>
              <a:rPr lang="es-MX" sz="1050" dirty="0" smtClean="0"/>
              <a:t>el mercado petrolero. </a:t>
            </a:r>
            <a:r>
              <a:rPr lang="es-MX" sz="1050" dirty="0"/>
              <a:t>El precio del barril de Brent, la referencia para Europa, ha subido más de un 5% desde el pasado miércoles, ante el temor a que los acontecimientos en el golfo Pérsico acaben provocando algún tipo de interrupción del suministro. La cotización supera ya los 65 </a:t>
            </a:r>
            <a:r>
              <a:rPr lang="es-MX" sz="1050" dirty="0" smtClean="0"/>
              <a:t>dólares</a:t>
            </a:r>
            <a:r>
              <a:rPr lang="es-MX" sz="1050" dirty="0"/>
              <a:t>. </a:t>
            </a:r>
            <a:r>
              <a:rPr lang="es-MX" sz="1050" dirty="0" smtClean="0"/>
              <a:t>De igual forma, el WTI reaccionó en la misma dirección ubicándose en 57 dólares. La </a:t>
            </a:r>
            <a:r>
              <a:rPr lang="es-MX" sz="1050" dirty="0"/>
              <a:t>tensión en el Golfo Pérsico, donde reside más del 20 % de la producción mundial de petróleo, ha generado temor entre los </a:t>
            </a:r>
            <a:r>
              <a:rPr lang="es-MX" sz="1050" dirty="0" smtClean="0"/>
              <a:t>inversionistas </a:t>
            </a:r>
            <a:r>
              <a:rPr lang="es-MX" sz="1050" dirty="0"/>
              <a:t>a restricciones de crudo en el </a:t>
            </a:r>
            <a:r>
              <a:rPr lang="es-MX" sz="1050" dirty="0" smtClean="0"/>
              <a:t>futuro, ya que </a:t>
            </a:r>
            <a:r>
              <a:rPr lang="es-MX" sz="1050" dirty="0"/>
              <a:t>por la zona del conflicto </a:t>
            </a:r>
            <a:r>
              <a:rPr lang="es-MX" sz="1050" dirty="0" smtClean="0"/>
              <a:t>se da el mayor </a:t>
            </a:r>
            <a:r>
              <a:rPr lang="es-MX" sz="1050" dirty="0"/>
              <a:t>paso de petroleros del </a:t>
            </a:r>
            <a:r>
              <a:rPr lang="es-MX" sz="1050" dirty="0" smtClean="0"/>
              <a:t>mundo. </a:t>
            </a:r>
          </a:p>
          <a:p>
            <a:pPr algn="just"/>
            <a:r>
              <a:rPr lang="es-MX" sz="1050" dirty="0" smtClean="0"/>
              <a:t> </a:t>
            </a:r>
          </a:p>
          <a:p>
            <a:pPr algn="just"/>
            <a:r>
              <a:rPr lang="es-MX" sz="1050" dirty="0" smtClean="0"/>
              <a:t>El conflicto geopolítico de Estados Unidos vs Irán y el comercial con China, han propiciado que los inversionistas </a:t>
            </a:r>
            <a:r>
              <a:rPr lang="es-MX" sz="1050" dirty="0"/>
              <a:t>se </a:t>
            </a:r>
            <a:r>
              <a:rPr lang="es-MX" sz="1050" dirty="0" smtClean="0"/>
              <a:t>refugien </a:t>
            </a:r>
            <a:r>
              <a:rPr lang="es-MX" sz="1050" dirty="0"/>
              <a:t>en el oro. El oro sigue siendo el </a:t>
            </a:r>
            <a:r>
              <a:rPr lang="es-MX" sz="1050" dirty="0" smtClean="0"/>
              <a:t>activo de </a:t>
            </a:r>
            <a:r>
              <a:rPr lang="es-MX" sz="1050" dirty="0"/>
              <a:t>refugio </a:t>
            </a:r>
            <a:r>
              <a:rPr lang="es-MX" sz="1050" dirty="0" smtClean="0"/>
              <a:t>más representativo, lo que ha llevado a su </a:t>
            </a:r>
            <a:r>
              <a:rPr lang="es-MX" sz="1050" dirty="0"/>
              <a:t>precio </a:t>
            </a:r>
            <a:r>
              <a:rPr lang="es-MX" sz="1050" dirty="0" smtClean="0"/>
              <a:t>ha marcar un nuevo máximo </a:t>
            </a:r>
            <a:r>
              <a:rPr lang="es-MX" sz="1050" dirty="0"/>
              <a:t>máximo anual del </a:t>
            </a:r>
            <a:r>
              <a:rPr lang="es-MX" sz="1050" dirty="0" smtClean="0"/>
              <a:t>2019. En </a:t>
            </a:r>
            <a:r>
              <a:rPr lang="es-MX" sz="1050" dirty="0"/>
              <a:t>el cierre de la Bolsa de Metales en Londres LBMA el precio del oro ha marcado un nuevo máximo anual a </a:t>
            </a:r>
            <a:r>
              <a:rPr lang="es-MX" sz="1050" dirty="0" smtClean="0"/>
              <a:t>$1,431,40 </a:t>
            </a:r>
            <a:r>
              <a:rPr lang="es-MX" sz="1050" dirty="0"/>
              <a:t>dólares por </a:t>
            </a:r>
            <a:r>
              <a:rPr lang="es-MX" sz="1050" dirty="0" smtClean="0"/>
              <a:t>onza y </a:t>
            </a:r>
            <a:r>
              <a:rPr lang="es-MX" sz="1050" dirty="0"/>
              <a:t>toca máximos no vistos desde el </a:t>
            </a:r>
            <a:r>
              <a:rPr lang="es-MX" sz="1050" dirty="0" smtClean="0"/>
              <a:t>13 de Mayo del 2013. Con el último rally en su precio, algunas estimaciones ubican su precio alrededor de $1,500 dólares la onza al cierre del 2019, pero no se descartan ajustes por toma de utilidades.</a:t>
            </a:r>
            <a:endParaRPr lang="es-MX" sz="1050" dirty="0"/>
          </a:p>
          <a:p>
            <a:pPr algn="just"/>
            <a:endParaRPr lang="es-MX" sz="1050" dirty="0"/>
          </a:p>
        </p:txBody>
      </p:sp>
      <p:sp>
        <p:nvSpPr>
          <p:cNvPr id="35" name="CuadroTexto 34"/>
          <p:cNvSpPr txBox="1"/>
          <p:nvPr/>
        </p:nvSpPr>
        <p:spPr>
          <a:xfrm>
            <a:off x="0" y="8812617"/>
            <a:ext cx="6652783" cy="584775"/>
          </a:xfrm>
          <a:prstGeom prst="rect">
            <a:avLst/>
          </a:prstGeom>
          <a:noFill/>
        </p:spPr>
        <p:txBody>
          <a:bodyPr wrap="none" rtlCol="0">
            <a:spAutoFit/>
          </a:bodyPr>
          <a:lstStyle/>
          <a:p>
            <a:r>
              <a:rPr lang="es-MX" sz="800" i="1" dirty="0" smtClean="0">
                <a:solidFill>
                  <a:schemeClr val="bg1">
                    <a:lumMod val="50000"/>
                  </a:schemeClr>
                </a:solidFill>
              </a:rPr>
              <a:t>Documento Destinado al Público en General				Beatriz López Mejía</a:t>
            </a:r>
          </a:p>
          <a:p>
            <a:r>
              <a:rPr lang="es-MX" sz="800" i="1" dirty="0" smtClean="0">
                <a:solidFill>
                  <a:schemeClr val="bg1">
                    <a:lumMod val="50000"/>
                  </a:schemeClr>
                </a:solidFill>
              </a:rPr>
              <a:t>Línea FIMSE (01461) 215-1234				Analista en Jefe  </a:t>
            </a:r>
            <a:r>
              <a:rPr lang="es-MX" sz="800" dirty="0" smtClean="0"/>
              <a:t>    </a:t>
            </a:r>
            <a:r>
              <a:rPr lang="es-MX" sz="800" dirty="0" smtClean="0">
                <a:solidFill>
                  <a:schemeClr val="accent5"/>
                </a:solidFill>
                <a:hlinkClick r:id="rId4"/>
              </a:rPr>
              <a:t>be</a:t>
            </a:r>
            <a:r>
              <a:rPr lang="es-MX" sz="800" dirty="0" smtClean="0">
                <a:hlinkClick r:id="rId4"/>
              </a:rPr>
              <a:t>atriz.lopez@fimse.com</a:t>
            </a:r>
            <a:endParaRPr lang="es-MX" sz="800" dirty="0" smtClean="0"/>
          </a:p>
          <a:p>
            <a:endParaRPr lang="es-MX" sz="800" dirty="0" smtClean="0"/>
          </a:p>
          <a:p>
            <a:endParaRPr lang="es-MX" sz="800" dirty="0"/>
          </a:p>
        </p:txBody>
      </p:sp>
      <p:sp>
        <p:nvSpPr>
          <p:cNvPr id="36" name="Flecha derecha 35"/>
          <p:cNvSpPr/>
          <p:nvPr/>
        </p:nvSpPr>
        <p:spPr>
          <a:xfrm>
            <a:off x="43212" y="8751298"/>
            <a:ext cx="6647532" cy="61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3814051" y="5343733"/>
            <a:ext cx="2949128" cy="3162404"/>
          </a:xfrm>
          <a:prstGeom prst="rect">
            <a:avLst/>
          </a:prstGeom>
          <a:noFill/>
        </p:spPr>
        <p:txBody>
          <a:bodyPr wrap="square" rtlCol="0">
            <a:spAutoFit/>
          </a:bodyPr>
          <a:lstStyle/>
          <a:p>
            <a:pPr algn="just"/>
            <a:r>
              <a:rPr lang="es-MX" sz="1050" b="1" dirty="0" smtClean="0"/>
              <a:t>Tipo de CAMBIO</a:t>
            </a:r>
          </a:p>
          <a:p>
            <a:pPr algn="just"/>
            <a:r>
              <a:rPr lang="es-MX" sz="1050" dirty="0" smtClean="0"/>
              <a:t>La cotización del </a:t>
            </a:r>
            <a:r>
              <a:rPr lang="es-MX" sz="1050" dirty="0" smtClean="0">
                <a:solidFill>
                  <a:srgbClr val="FF0000"/>
                </a:solidFill>
              </a:rPr>
              <a:t>peso parece volver a la calma </a:t>
            </a:r>
            <a:r>
              <a:rPr lang="es-MX" sz="1050" dirty="0" err="1" smtClean="0">
                <a:solidFill>
                  <a:srgbClr val="FF0000"/>
                </a:solidFill>
              </a:rPr>
              <a:t>despúes</a:t>
            </a:r>
            <a:r>
              <a:rPr lang="es-MX" sz="1050" dirty="0" smtClean="0">
                <a:solidFill>
                  <a:srgbClr val="FF0000"/>
                </a:solidFill>
              </a:rPr>
              <a:t> de una semana de elevada volatilidad. La posibilidad de haber alcanzado </a:t>
            </a:r>
            <a:r>
              <a:rPr lang="es-MX" sz="1050" dirty="0" smtClean="0"/>
              <a:t>un acuerdo migratorio con Estados Unidos a cambio de la imposición de aranceles,  en combinación con la debilidad del dólar frente a la canasta de monedas más representativas, ante la posibilidad de que la FED rebaje su tasa de interés antes de lo previsto, han favorecido al peso. Los analistas ubican por el momento en $19 pesos su soporte y en $20 su resistencia técnica y en la más reciente encuesta de </a:t>
            </a:r>
            <a:r>
              <a:rPr lang="es-MX" sz="1050" dirty="0" err="1" smtClean="0"/>
              <a:t>Citibanamex</a:t>
            </a:r>
            <a:r>
              <a:rPr lang="es-MX" sz="1050" dirty="0" smtClean="0"/>
              <a:t>, los analistas por segunda quincena consecutiva, ajustaron sus exceptivas hacia un peso más débil. El consenso ahora considera que la paridad peso-dólar concluiría en 2019 y 2020 en 20.25 y 20.50, respectivamente, desde 20.20 y 20.25 en </a:t>
            </a:r>
            <a:r>
              <a:rPr lang="es-MX" sz="1050" dirty="0" err="1" smtClean="0"/>
              <a:t>laencuesta</a:t>
            </a:r>
            <a:r>
              <a:rPr lang="es-MX" sz="1050" dirty="0" smtClean="0"/>
              <a:t> pasada.</a:t>
            </a:r>
          </a:p>
          <a:p>
            <a:pPr algn="just"/>
            <a:endParaRPr lang="es-MX" sz="1050" dirty="0"/>
          </a:p>
        </p:txBody>
      </p:sp>
      <p:pic>
        <p:nvPicPr>
          <p:cNvPr id="4" name="Imagen 3"/>
          <p:cNvPicPr>
            <a:picLocks noChangeAspect="1"/>
          </p:cNvPicPr>
          <p:nvPr/>
        </p:nvPicPr>
        <p:blipFill>
          <a:blip r:embed="rId5"/>
          <a:stretch>
            <a:fillRect/>
          </a:stretch>
        </p:blipFill>
        <p:spPr>
          <a:xfrm>
            <a:off x="-33314" y="1056528"/>
            <a:ext cx="6866748" cy="113915"/>
          </a:xfrm>
          <a:prstGeom prst="rect">
            <a:avLst/>
          </a:prstGeom>
        </p:spPr>
      </p:pic>
      <p:sp>
        <p:nvSpPr>
          <p:cNvPr id="37" name="CuadroTexto 36"/>
          <p:cNvSpPr txBox="1"/>
          <p:nvPr/>
        </p:nvSpPr>
        <p:spPr>
          <a:xfrm>
            <a:off x="3836720" y="8605398"/>
            <a:ext cx="1313180" cy="169277"/>
          </a:xfrm>
          <a:prstGeom prst="rect">
            <a:avLst/>
          </a:prstGeom>
          <a:noFill/>
        </p:spPr>
        <p:txBody>
          <a:bodyPr wrap="none" rtlCol="0">
            <a:spAutoFit/>
          </a:bodyPr>
          <a:lstStyle/>
          <a:p>
            <a:r>
              <a:rPr lang="es-MX" sz="500" dirty="0" smtClean="0"/>
              <a:t>Fuentes: </a:t>
            </a:r>
            <a:r>
              <a:rPr lang="es-MX" sz="500" dirty="0" err="1" smtClean="0"/>
              <a:t>OPEP,Bullionvault.com</a:t>
            </a:r>
            <a:r>
              <a:rPr lang="es-MX" sz="500" dirty="0" smtClean="0"/>
              <a:t>, </a:t>
            </a:r>
            <a:r>
              <a:rPr lang="es-MX" sz="500" dirty="0" err="1" smtClean="0"/>
              <a:t>Investing</a:t>
            </a:r>
            <a:r>
              <a:rPr lang="es-MX" sz="500" dirty="0"/>
              <a:t>.</a:t>
            </a:r>
          </a:p>
        </p:txBody>
      </p:sp>
      <p:sp>
        <p:nvSpPr>
          <p:cNvPr id="18" name="Rectángulo 17"/>
          <p:cNvSpPr/>
          <p:nvPr/>
        </p:nvSpPr>
        <p:spPr>
          <a:xfrm>
            <a:off x="121781" y="3151995"/>
            <a:ext cx="2538637" cy="230832"/>
          </a:xfrm>
          <a:prstGeom prst="rect">
            <a:avLst/>
          </a:prstGeom>
        </p:spPr>
        <p:txBody>
          <a:bodyPr wrap="square">
            <a:spAutoFit/>
          </a:bodyPr>
          <a:lstStyle/>
          <a:p>
            <a:pPr algn="ctr"/>
            <a:r>
              <a:rPr lang="es-MX" sz="900" dirty="0" smtClean="0">
                <a:solidFill>
                  <a:schemeClr val="accent1"/>
                </a:solidFill>
              </a:rPr>
              <a:t>Futuros del Oro</a:t>
            </a:r>
            <a:endParaRPr lang="es-MX" sz="900" dirty="0"/>
          </a:p>
        </p:txBody>
      </p:sp>
      <p:sp>
        <p:nvSpPr>
          <p:cNvPr id="5" name="Rectángulo 4"/>
          <p:cNvSpPr/>
          <p:nvPr/>
        </p:nvSpPr>
        <p:spPr>
          <a:xfrm>
            <a:off x="-229907" y="1127302"/>
            <a:ext cx="3242015" cy="230832"/>
          </a:xfrm>
          <a:prstGeom prst="rect">
            <a:avLst/>
          </a:prstGeom>
        </p:spPr>
        <p:txBody>
          <a:bodyPr wrap="square">
            <a:spAutoFit/>
          </a:bodyPr>
          <a:lstStyle/>
          <a:p>
            <a:pPr algn="ctr"/>
            <a:r>
              <a:rPr lang="es-MX" sz="900" dirty="0" smtClean="0">
                <a:solidFill>
                  <a:schemeClr val="accent1"/>
                </a:solidFill>
              </a:rPr>
              <a:t>Desempeño de los Crudos de Referencia</a:t>
            </a:r>
            <a:endParaRPr lang="es-MX" sz="900" dirty="0"/>
          </a:p>
        </p:txBody>
      </p:sp>
      <p:sp>
        <p:nvSpPr>
          <p:cNvPr id="20" name="Rectángulo 19"/>
          <p:cNvSpPr/>
          <p:nvPr/>
        </p:nvSpPr>
        <p:spPr>
          <a:xfrm>
            <a:off x="716436" y="5642709"/>
            <a:ext cx="2464137" cy="230832"/>
          </a:xfrm>
          <a:prstGeom prst="rect">
            <a:avLst/>
          </a:prstGeom>
        </p:spPr>
        <p:txBody>
          <a:bodyPr wrap="none">
            <a:spAutoFit/>
          </a:bodyPr>
          <a:lstStyle/>
          <a:p>
            <a:pPr lvl="0" algn="ctr"/>
            <a:r>
              <a:rPr lang="es-MX" sz="900" dirty="0" smtClean="0">
                <a:solidFill>
                  <a:srgbClr val="5B9BD5"/>
                </a:solidFill>
              </a:rPr>
              <a:t>Desempeño del Tipo de Cambio últimos 3 meses</a:t>
            </a:r>
            <a:endParaRPr lang="es-MX" sz="900" dirty="0">
              <a:solidFill>
                <a:prstClr val="black"/>
              </a:solidFill>
            </a:endParaRPr>
          </a:p>
        </p:txBody>
      </p:sp>
      <p:pic>
        <p:nvPicPr>
          <p:cNvPr id="19" name="Imagen 18"/>
          <p:cNvPicPr>
            <a:picLocks noChangeAspect="1"/>
          </p:cNvPicPr>
          <p:nvPr/>
        </p:nvPicPr>
        <p:blipFill>
          <a:blip r:embed="rId6"/>
          <a:stretch>
            <a:fillRect/>
          </a:stretch>
        </p:blipFill>
        <p:spPr>
          <a:xfrm>
            <a:off x="82958" y="5856600"/>
            <a:ext cx="3403192" cy="2867922"/>
          </a:xfrm>
          <a:prstGeom prst="rect">
            <a:avLst/>
          </a:prstGeom>
        </p:spPr>
      </p:pic>
      <p:pic>
        <p:nvPicPr>
          <p:cNvPr id="2" name="Imagen 1"/>
          <p:cNvPicPr>
            <a:picLocks noChangeAspect="1"/>
          </p:cNvPicPr>
          <p:nvPr/>
        </p:nvPicPr>
        <p:blipFill>
          <a:blip r:embed="rId7"/>
          <a:stretch>
            <a:fillRect/>
          </a:stretch>
        </p:blipFill>
        <p:spPr>
          <a:xfrm>
            <a:off x="29565" y="3335819"/>
            <a:ext cx="3080431" cy="2280114"/>
          </a:xfrm>
          <a:prstGeom prst="rect">
            <a:avLst/>
          </a:prstGeom>
        </p:spPr>
      </p:pic>
    </p:spTree>
    <p:extLst>
      <p:ext uri="{BB962C8B-B14F-4D97-AF65-F5344CB8AC3E}">
        <p14:creationId xmlns:p14="http://schemas.microsoft.com/office/powerpoint/2010/main" val="908136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823973" y="32353"/>
            <a:ext cx="2009461" cy="830997"/>
          </a:xfrm>
          <a:prstGeom prst="rect">
            <a:avLst/>
          </a:prstGeom>
          <a:noFill/>
        </p:spPr>
        <p:txBody>
          <a:bodyPr wrap="none" lIns="91440" tIns="45720" rIns="91440" bIns="45720">
            <a:spAutoFit/>
          </a:bodyPr>
          <a:lstStyle/>
          <a:p>
            <a:pPr algn="ctr"/>
            <a:r>
              <a:rPr lang="es-E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Boletín</a:t>
            </a:r>
            <a:endParaRPr lang="es-E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2" name="Rectángulo 11"/>
          <p:cNvSpPr/>
          <p:nvPr/>
        </p:nvSpPr>
        <p:spPr>
          <a:xfrm>
            <a:off x="5120668" y="616818"/>
            <a:ext cx="1640577" cy="461665"/>
          </a:xfrm>
          <a:prstGeom prst="rect">
            <a:avLst/>
          </a:prstGeom>
          <a:noFill/>
        </p:spPr>
        <p:txBody>
          <a:bodyPr wrap="none" lIns="91440" tIns="45720" rIns="91440" bIns="45720">
            <a:spAutoFit/>
          </a:bodyPr>
          <a:lstStyle/>
          <a:p>
            <a:pPr algn="ctr"/>
            <a:r>
              <a:rPr lang="es-ES" sz="2400" b="0" cap="none" spc="0" dirty="0" smtClean="0">
                <a:ln w="0"/>
                <a:solidFill>
                  <a:schemeClr val="accent5"/>
                </a:solidFill>
                <a:effectLst>
                  <a:outerShdw blurRad="38100" dist="19050" dir="2700000" algn="tl" rotWithShape="0">
                    <a:schemeClr val="dk1">
                      <a:alpha val="40000"/>
                    </a:schemeClr>
                  </a:outerShdw>
                </a:effectLst>
              </a:rPr>
              <a:t>Informativo</a:t>
            </a:r>
            <a:endParaRPr lang="es-ES" sz="2400" b="0" cap="none" spc="0" dirty="0">
              <a:ln w="0"/>
              <a:solidFill>
                <a:schemeClr val="accent5"/>
              </a:solidFill>
              <a:effectLst>
                <a:outerShdw blurRad="38100" dist="19050" dir="2700000" algn="tl" rotWithShape="0">
                  <a:schemeClr val="dk1">
                    <a:alpha val="40000"/>
                  </a:schemeClr>
                </a:outerShdw>
              </a:effectLst>
            </a:endParaRPr>
          </a:p>
        </p:txBody>
      </p:sp>
      <p:sp>
        <p:nvSpPr>
          <p:cNvPr id="13" name="Rectángulo 12"/>
          <p:cNvSpPr/>
          <p:nvPr/>
        </p:nvSpPr>
        <p:spPr>
          <a:xfrm>
            <a:off x="1302564" y="802087"/>
            <a:ext cx="1386405" cy="338554"/>
          </a:xfrm>
          <a:prstGeom prst="rect">
            <a:avLst/>
          </a:prstGeom>
          <a:noFill/>
        </p:spPr>
        <p:txBody>
          <a:bodyPr wrap="none" lIns="91440" tIns="45720" rIns="91440" bIns="45720">
            <a:spAutoFit/>
          </a:bodyPr>
          <a:lstStyle/>
          <a:p>
            <a:pPr algn="ctr"/>
            <a:r>
              <a:rPr lang="es-ES" sz="1600" dirty="0" smtClean="0">
                <a:ln w="0"/>
                <a:solidFill>
                  <a:schemeClr val="accent5"/>
                </a:solidFill>
                <a:effectLst>
                  <a:outerShdw blurRad="38100" dist="19050" dir="2700000" algn="tl" rotWithShape="0">
                    <a:schemeClr val="dk1">
                      <a:alpha val="40000"/>
                    </a:schemeClr>
                  </a:outerShdw>
                </a:effectLst>
              </a:rPr>
              <a:t>25 Junio</a:t>
            </a:r>
            <a:r>
              <a:rPr lang="es-ES" sz="1600" b="0" cap="none" spc="0" dirty="0" smtClean="0">
                <a:ln w="0"/>
                <a:solidFill>
                  <a:schemeClr val="accent5"/>
                </a:solidFill>
                <a:effectLst>
                  <a:outerShdw blurRad="38100" dist="19050" dir="2700000" algn="tl" rotWithShape="0">
                    <a:schemeClr val="dk1">
                      <a:alpha val="40000"/>
                    </a:schemeClr>
                  </a:outerShdw>
                </a:effectLst>
              </a:rPr>
              <a:t>, 2019</a:t>
            </a:r>
            <a:endParaRPr lang="es-ES" sz="1600" b="0" cap="none" spc="0" dirty="0">
              <a:ln w="0"/>
              <a:solidFill>
                <a:schemeClr val="accent5"/>
              </a:solidFill>
              <a:effectLst>
                <a:outerShdw blurRad="38100" dist="19050" dir="2700000" algn="tl" rotWithShape="0">
                  <a:schemeClr val="dk1">
                    <a:alpha val="40000"/>
                  </a:schemeClr>
                </a:outerShdw>
              </a:effectLst>
            </a:endParaRPr>
          </a:p>
        </p:txBody>
      </p:sp>
      <p:pic>
        <p:nvPicPr>
          <p:cNvPr id="14" name="Imagen 13"/>
          <p:cNvPicPr>
            <a:picLocks noChangeAspect="1"/>
          </p:cNvPicPr>
          <p:nvPr/>
        </p:nvPicPr>
        <p:blipFill>
          <a:blip r:embed="rId2"/>
          <a:stretch>
            <a:fillRect/>
          </a:stretch>
        </p:blipFill>
        <p:spPr>
          <a:xfrm>
            <a:off x="0" y="0"/>
            <a:ext cx="1432695" cy="1062898"/>
          </a:xfrm>
          <a:prstGeom prst="rect">
            <a:avLst/>
          </a:prstGeom>
        </p:spPr>
      </p:pic>
      <p:sp>
        <p:nvSpPr>
          <p:cNvPr id="17" name="Rectángulo 16"/>
          <p:cNvSpPr/>
          <p:nvPr/>
        </p:nvSpPr>
        <p:spPr>
          <a:xfrm>
            <a:off x="1082177" y="470625"/>
            <a:ext cx="3429000" cy="377026"/>
          </a:xfrm>
          <a:prstGeom prst="rect">
            <a:avLst/>
          </a:prstGeom>
        </p:spPr>
        <p:txBody>
          <a:bodyPr>
            <a:spAutoFit/>
          </a:bodyPr>
          <a:lstStyle/>
          <a:p>
            <a:pPr algn="r">
              <a:spcAft>
                <a:spcPts val="300"/>
              </a:spcAft>
            </a:pPr>
            <a:r>
              <a:rPr lang="es-ES" sz="800" dirty="0" smtClean="0">
                <a:solidFill>
                  <a:srgbClr val="4684D0"/>
                </a:solidFill>
                <a:effectLst/>
                <a:latin typeface="Roboto"/>
                <a:ea typeface="Batang" panose="02030600000101010101" pitchFamily="18" charset="-127"/>
                <a:cs typeface="Times New Roman" panose="02020603050405020304" pitchFamily="18" charset="0"/>
              </a:rPr>
              <a:t>Empresa Registrada ante la Comisión Nacional Bancaria y de Valores</a:t>
            </a:r>
            <a:endParaRPr lang="es-MX" sz="800" dirty="0" smtClean="0">
              <a:solidFill>
                <a:srgbClr val="808080"/>
              </a:solidFill>
              <a:effectLst/>
              <a:latin typeface="Corbel" panose="020B0503020204020204" pitchFamily="34" charset="0"/>
              <a:ea typeface="Batang" panose="02030600000101010101" pitchFamily="18" charset="-127"/>
              <a:cs typeface="Times New Roman" panose="02020603050405020304" pitchFamily="18" charset="0"/>
            </a:endParaRPr>
          </a:p>
          <a:p>
            <a:pPr algn="r"/>
            <a:r>
              <a:rPr lang="es-ES" sz="800" dirty="0" smtClean="0">
                <a:solidFill>
                  <a:srgbClr val="4684D0"/>
                </a:solidFill>
                <a:effectLst/>
                <a:latin typeface="Roboto"/>
                <a:ea typeface="Batang" panose="02030600000101010101" pitchFamily="18" charset="-127"/>
                <a:cs typeface="Times New Roman" panose="02020603050405020304" pitchFamily="18" charset="0"/>
              </a:rPr>
              <a:t>RAI 30003-001-(13859)-21/08/2015</a:t>
            </a:r>
            <a:endParaRPr lang="es-MX" sz="800" dirty="0"/>
          </a:p>
        </p:txBody>
      </p:sp>
      <p:sp>
        <p:nvSpPr>
          <p:cNvPr id="35" name="CuadroTexto 34"/>
          <p:cNvSpPr txBox="1"/>
          <p:nvPr/>
        </p:nvSpPr>
        <p:spPr>
          <a:xfrm>
            <a:off x="0" y="8812617"/>
            <a:ext cx="6652783" cy="584775"/>
          </a:xfrm>
          <a:prstGeom prst="rect">
            <a:avLst/>
          </a:prstGeom>
          <a:noFill/>
        </p:spPr>
        <p:txBody>
          <a:bodyPr wrap="none" rtlCol="0">
            <a:spAutoFit/>
          </a:bodyPr>
          <a:lstStyle/>
          <a:p>
            <a:r>
              <a:rPr lang="es-MX" sz="800" i="1" dirty="0" smtClean="0">
                <a:solidFill>
                  <a:schemeClr val="bg1">
                    <a:lumMod val="50000"/>
                  </a:schemeClr>
                </a:solidFill>
              </a:rPr>
              <a:t>Documento Destinado al Público en General				Beatriz López Mejía</a:t>
            </a:r>
          </a:p>
          <a:p>
            <a:r>
              <a:rPr lang="es-MX" sz="800" i="1" dirty="0" smtClean="0">
                <a:solidFill>
                  <a:schemeClr val="bg1">
                    <a:lumMod val="50000"/>
                  </a:schemeClr>
                </a:solidFill>
              </a:rPr>
              <a:t>Línea FIMSE (01461) 215-1234				Analista en Jefe  </a:t>
            </a:r>
            <a:r>
              <a:rPr lang="es-MX" sz="800" dirty="0" smtClean="0"/>
              <a:t>    </a:t>
            </a:r>
            <a:r>
              <a:rPr lang="es-MX" sz="800" dirty="0" smtClean="0">
                <a:solidFill>
                  <a:schemeClr val="accent5"/>
                </a:solidFill>
                <a:hlinkClick r:id="rId3"/>
              </a:rPr>
              <a:t>be</a:t>
            </a:r>
            <a:r>
              <a:rPr lang="es-MX" sz="800" dirty="0" smtClean="0">
                <a:hlinkClick r:id="rId3"/>
              </a:rPr>
              <a:t>atriz.lopez@fimse.com</a:t>
            </a:r>
            <a:endParaRPr lang="es-MX" sz="800" dirty="0" smtClean="0"/>
          </a:p>
          <a:p>
            <a:endParaRPr lang="es-MX" sz="800" dirty="0" smtClean="0"/>
          </a:p>
          <a:p>
            <a:endParaRPr lang="es-MX" sz="800" dirty="0"/>
          </a:p>
        </p:txBody>
      </p:sp>
      <p:sp>
        <p:nvSpPr>
          <p:cNvPr id="36" name="Flecha derecha 35"/>
          <p:cNvSpPr/>
          <p:nvPr/>
        </p:nvSpPr>
        <p:spPr>
          <a:xfrm>
            <a:off x="161353" y="8759045"/>
            <a:ext cx="6647532" cy="61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4"/>
          <a:stretch>
            <a:fillRect/>
          </a:stretch>
        </p:blipFill>
        <p:spPr>
          <a:xfrm>
            <a:off x="-8805" y="1130501"/>
            <a:ext cx="6833435" cy="135487"/>
          </a:xfrm>
          <a:prstGeom prst="rect">
            <a:avLst/>
          </a:prstGeom>
        </p:spPr>
      </p:pic>
      <p:cxnSp>
        <p:nvCxnSpPr>
          <p:cNvPr id="25" name="Conector recto 24"/>
          <p:cNvCxnSpPr/>
          <p:nvPr/>
        </p:nvCxnSpPr>
        <p:spPr>
          <a:xfrm>
            <a:off x="67030" y="5474435"/>
            <a:ext cx="3460832" cy="14288"/>
          </a:xfrm>
          <a:prstGeom prst="line">
            <a:avLst/>
          </a:prstGeom>
          <a:ln w="12700"/>
        </p:spPr>
        <p:style>
          <a:lnRef idx="3">
            <a:schemeClr val="accent5"/>
          </a:lnRef>
          <a:fillRef idx="0">
            <a:schemeClr val="accent5"/>
          </a:fillRef>
          <a:effectRef idx="2">
            <a:schemeClr val="accent5"/>
          </a:effectRef>
          <a:fontRef idx="minor">
            <a:schemeClr val="tx1"/>
          </a:fontRef>
        </p:style>
      </p:cxnSp>
      <p:sp>
        <p:nvSpPr>
          <p:cNvPr id="37" name="CuadroTexto 36"/>
          <p:cNvSpPr txBox="1"/>
          <p:nvPr/>
        </p:nvSpPr>
        <p:spPr>
          <a:xfrm>
            <a:off x="3527862" y="8610795"/>
            <a:ext cx="1588897" cy="169277"/>
          </a:xfrm>
          <a:prstGeom prst="rect">
            <a:avLst/>
          </a:prstGeom>
          <a:noFill/>
        </p:spPr>
        <p:txBody>
          <a:bodyPr wrap="none" rtlCol="0">
            <a:spAutoFit/>
          </a:bodyPr>
          <a:lstStyle/>
          <a:p>
            <a:r>
              <a:rPr lang="es-MX" sz="500" dirty="0" smtClean="0"/>
              <a:t>Fuentes:   </a:t>
            </a:r>
            <a:r>
              <a:rPr lang="es-MX" sz="500" dirty="0" err="1" smtClean="0"/>
              <a:t>Banxico,FED</a:t>
            </a:r>
            <a:r>
              <a:rPr lang="es-MX" sz="500" dirty="0" smtClean="0"/>
              <a:t>, </a:t>
            </a:r>
            <a:r>
              <a:rPr lang="es-MX" sz="500" dirty="0" err="1" smtClean="0"/>
              <a:t>Citibanamex</a:t>
            </a:r>
            <a:r>
              <a:rPr lang="es-MX" sz="500" dirty="0" smtClean="0"/>
              <a:t>, El Universal.com.</a:t>
            </a:r>
            <a:endParaRPr lang="es-MX" sz="500" dirty="0"/>
          </a:p>
        </p:txBody>
      </p:sp>
      <p:sp>
        <p:nvSpPr>
          <p:cNvPr id="6" name="CuadroTexto 5"/>
          <p:cNvSpPr txBox="1"/>
          <p:nvPr/>
        </p:nvSpPr>
        <p:spPr>
          <a:xfrm>
            <a:off x="3844538" y="5484255"/>
            <a:ext cx="2363147" cy="169277"/>
          </a:xfrm>
          <a:prstGeom prst="rect">
            <a:avLst/>
          </a:prstGeom>
          <a:noFill/>
        </p:spPr>
        <p:txBody>
          <a:bodyPr wrap="none" rtlCol="0">
            <a:spAutoFit/>
          </a:bodyPr>
          <a:lstStyle/>
          <a:p>
            <a:r>
              <a:rPr lang="es-MX" sz="500" dirty="0" smtClean="0"/>
              <a:t>*Junta de la FED relacionada con Proyecciones Económicas y Conferencia de Prensa</a:t>
            </a:r>
            <a:endParaRPr lang="es-MX" sz="500" dirty="0"/>
          </a:p>
        </p:txBody>
      </p:sp>
      <p:sp>
        <p:nvSpPr>
          <p:cNvPr id="31" name="Rectángulo 30"/>
          <p:cNvSpPr/>
          <p:nvPr/>
        </p:nvSpPr>
        <p:spPr>
          <a:xfrm>
            <a:off x="64428" y="8297261"/>
            <a:ext cx="3240748" cy="492443"/>
          </a:xfrm>
          <a:prstGeom prst="rect">
            <a:avLst/>
          </a:prstGeom>
        </p:spPr>
        <p:txBody>
          <a:bodyPr wrap="square">
            <a:spAutoFit/>
          </a:bodyPr>
          <a:lstStyle/>
          <a:p>
            <a:pPr algn="ctr"/>
            <a:r>
              <a:rPr lang="es-MX" sz="800" dirty="0">
                <a:solidFill>
                  <a:schemeClr val="tx2"/>
                </a:solidFill>
              </a:rPr>
              <a:t>Consulta la nota  completa en el Apartado de Análisis, Sección Notas y Artículos de interés de nuestra página web: </a:t>
            </a:r>
            <a:r>
              <a:rPr lang="es-MX" sz="800" dirty="0" smtClean="0">
                <a:solidFill>
                  <a:schemeClr val="tx2"/>
                </a:solidFill>
                <a:hlinkClick r:id="rId5"/>
              </a:rPr>
              <a:t>www.fimse.com</a:t>
            </a:r>
            <a:r>
              <a:rPr lang="es-MX" sz="800" dirty="0" smtClean="0">
                <a:solidFill>
                  <a:schemeClr val="tx2"/>
                </a:solidFill>
              </a:rPr>
              <a:t>. </a:t>
            </a:r>
            <a:r>
              <a:rPr lang="es-MX" sz="800" dirty="0">
                <a:solidFill>
                  <a:schemeClr val="tx2"/>
                </a:solidFill>
              </a:rPr>
              <a:t>o</a:t>
            </a:r>
            <a:r>
              <a:rPr lang="es-MX" sz="800" dirty="0" smtClean="0">
                <a:solidFill>
                  <a:schemeClr val="tx2"/>
                </a:solidFill>
              </a:rPr>
              <a:t> </a:t>
            </a:r>
            <a:r>
              <a:rPr lang="es-MX" sz="900" b="1" u="sng" dirty="0" smtClean="0">
                <a:solidFill>
                  <a:schemeClr val="tx2"/>
                </a:solidFill>
              </a:rPr>
              <a:t>directo en la fuente</a:t>
            </a:r>
            <a:r>
              <a:rPr lang="es-MX" sz="800" dirty="0" smtClean="0">
                <a:solidFill>
                  <a:schemeClr val="tx2"/>
                </a:solidFill>
              </a:rPr>
              <a:t>.</a:t>
            </a:r>
            <a:endParaRPr lang="es-MX" sz="800" dirty="0">
              <a:solidFill>
                <a:schemeClr val="tx2"/>
              </a:solidFill>
            </a:endParaRPr>
          </a:p>
        </p:txBody>
      </p:sp>
      <p:sp>
        <p:nvSpPr>
          <p:cNvPr id="38" name="CuadroTexto 37"/>
          <p:cNvSpPr txBox="1"/>
          <p:nvPr/>
        </p:nvSpPr>
        <p:spPr>
          <a:xfrm>
            <a:off x="3293032" y="6080840"/>
            <a:ext cx="3572515" cy="2554545"/>
          </a:xfrm>
          <a:prstGeom prst="rect">
            <a:avLst/>
          </a:prstGeom>
          <a:noFill/>
        </p:spPr>
        <p:txBody>
          <a:bodyPr wrap="square" rtlCol="0">
            <a:spAutoFit/>
          </a:bodyPr>
          <a:lstStyle/>
          <a:p>
            <a:pPr algn="just"/>
            <a:r>
              <a:rPr lang="es-MX" sz="800" i="1" dirty="0" smtClean="0">
                <a:latin typeface="Bookman Old Style" panose="02050604050505020204" pitchFamily="18" charset="0"/>
                <a:ea typeface="Tahoma" panose="020B0604030504040204" pitchFamily="34" charset="0"/>
                <a:cs typeface="Tahoma" panose="020B0604030504040204" pitchFamily="34" charset="0"/>
              </a:rPr>
              <a:t>La </a:t>
            </a:r>
            <a:r>
              <a:rPr lang="es-MX" sz="800" i="1" dirty="0">
                <a:latin typeface="Bookman Old Style" panose="02050604050505020204" pitchFamily="18" charset="0"/>
                <a:ea typeface="Tahoma" panose="020B0604030504040204" pitchFamily="34" charset="0"/>
                <a:cs typeface="Tahoma" panose="020B0604030504040204" pitchFamily="34" charset="0"/>
              </a:rPr>
              <a:t>idea de "tercer país seguro" surge a raíz de la Convención sobre el Estatuto de los Refugiados que se firmó en Ginebra, Suiza, en </a:t>
            </a:r>
            <a:r>
              <a:rPr lang="es-MX" sz="800" i="1" dirty="0" smtClean="0">
                <a:latin typeface="Bookman Old Style" panose="02050604050505020204" pitchFamily="18" charset="0"/>
                <a:ea typeface="Tahoma" panose="020B0604030504040204" pitchFamily="34" charset="0"/>
                <a:cs typeface="Tahoma" panose="020B0604030504040204" pitchFamily="34" charset="0"/>
              </a:rPr>
              <a:t>1951. El </a:t>
            </a:r>
            <a:r>
              <a:rPr lang="es-MX" sz="800" i="1" dirty="0">
                <a:latin typeface="Bookman Old Style" panose="02050604050505020204" pitchFamily="18" charset="0"/>
                <a:ea typeface="Tahoma" panose="020B0604030504040204" pitchFamily="34" charset="0"/>
                <a:cs typeface="Tahoma" panose="020B0604030504040204" pitchFamily="34" charset="0"/>
              </a:rPr>
              <a:t>concepto se resume en lo siguiente: cuando una persona abandona su país para solicitar asilo en otro, este segundo país puede negarse a recibirlo y remitirlo a un tercero que considere que puede darle las mismas atenciones.</a:t>
            </a:r>
          </a:p>
          <a:p>
            <a:pPr algn="just"/>
            <a:endParaRPr lang="es-MX" sz="800" i="1" dirty="0">
              <a:latin typeface="Bookman Old Style" panose="02050604050505020204" pitchFamily="18" charset="0"/>
              <a:ea typeface="Tahoma" panose="020B0604030504040204" pitchFamily="34" charset="0"/>
              <a:cs typeface="Tahoma" panose="020B0604030504040204" pitchFamily="34" charset="0"/>
            </a:endParaRPr>
          </a:p>
          <a:p>
            <a:pPr algn="just"/>
            <a:r>
              <a:rPr lang="es-MX" sz="800" i="1" dirty="0">
                <a:latin typeface="Bookman Old Style" panose="02050604050505020204" pitchFamily="18" charset="0"/>
                <a:ea typeface="Tahoma" panose="020B0604030504040204" pitchFamily="34" charset="0"/>
                <a:cs typeface="Tahoma" panose="020B0604030504040204" pitchFamily="34" charset="0"/>
              </a:rPr>
              <a:t>No basta con tener buena voluntad para ser considerado tercer país </a:t>
            </a:r>
            <a:r>
              <a:rPr lang="es-MX" sz="800" i="1" dirty="0" smtClean="0">
                <a:latin typeface="Bookman Old Style" panose="02050604050505020204" pitchFamily="18" charset="0"/>
                <a:ea typeface="Tahoma" panose="020B0604030504040204" pitchFamily="34" charset="0"/>
                <a:cs typeface="Tahoma" panose="020B0604030504040204" pitchFamily="34" charset="0"/>
              </a:rPr>
              <a:t>seguro. Según </a:t>
            </a:r>
            <a:r>
              <a:rPr lang="es-MX" sz="800" i="1" dirty="0">
                <a:latin typeface="Bookman Old Style" panose="02050604050505020204" pitchFamily="18" charset="0"/>
                <a:ea typeface="Tahoma" panose="020B0604030504040204" pitchFamily="34" charset="0"/>
                <a:cs typeface="Tahoma" panose="020B0604030504040204" pitchFamily="34" charset="0"/>
              </a:rPr>
              <a:t>la Convención de Ginebra, hay unas condiciones mínimas que un país debe cumplir para poder tener esa categoría.</a:t>
            </a:r>
          </a:p>
          <a:p>
            <a:pPr algn="just"/>
            <a:endParaRPr lang="es-MX" sz="800" i="1" dirty="0">
              <a:latin typeface="Bookman Old Style" panose="02050604050505020204" pitchFamily="18" charset="0"/>
              <a:ea typeface="Tahoma" panose="020B0604030504040204" pitchFamily="34" charset="0"/>
              <a:cs typeface="Tahoma" panose="020B0604030504040204" pitchFamily="34" charset="0"/>
            </a:endParaRPr>
          </a:p>
          <a:p>
            <a:pPr algn="just"/>
            <a:r>
              <a:rPr lang="es-MX" sz="800" i="1" dirty="0">
                <a:latin typeface="Bookman Old Style" panose="02050604050505020204" pitchFamily="18" charset="0"/>
                <a:ea typeface="Tahoma" panose="020B0604030504040204" pitchFamily="34" charset="0"/>
                <a:cs typeface="Tahoma" panose="020B0604030504040204" pitchFamily="34" charset="0"/>
              </a:rPr>
              <a:t>La principal es garantizar que los solicitantes de asilo no van a ser retornados a su país de origen, que se respeta el principio de "no devolución".</a:t>
            </a:r>
          </a:p>
          <a:p>
            <a:pPr algn="just"/>
            <a:endParaRPr lang="es-MX" sz="800" i="1" dirty="0">
              <a:latin typeface="Bookman Old Style" panose="02050604050505020204" pitchFamily="18" charset="0"/>
              <a:ea typeface="Tahoma" panose="020B0604030504040204" pitchFamily="34" charset="0"/>
              <a:cs typeface="Tahoma" panose="020B0604030504040204" pitchFamily="34" charset="0"/>
            </a:endParaRPr>
          </a:p>
          <a:p>
            <a:pPr algn="just"/>
            <a:r>
              <a:rPr lang="es-MX" sz="800" i="1" dirty="0">
                <a:latin typeface="Bookman Old Style" panose="02050604050505020204" pitchFamily="18" charset="0"/>
                <a:ea typeface="Tahoma" panose="020B0604030504040204" pitchFamily="34" charset="0"/>
                <a:cs typeface="Tahoma" panose="020B0604030504040204" pitchFamily="34" charset="0"/>
              </a:rPr>
              <a:t>Además, deben asegurar:</a:t>
            </a:r>
          </a:p>
          <a:p>
            <a:pPr algn="just"/>
            <a:r>
              <a:rPr lang="es-MX" sz="800" i="1" dirty="0">
                <a:latin typeface="Bookman Old Style" panose="02050604050505020204" pitchFamily="18" charset="0"/>
                <a:ea typeface="Tahoma" panose="020B0604030504040204" pitchFamily="34" charset="0"/>
                <a:cs typeface="Tahoma" panose="020B0604030504040204" pitchFamily="34" charset="0"/>
              </a:rPr>
              <a:t>• el derecho a la vivienda, seguridad social, servicios médicos, empleo y educación,</a:t>
            </a:r>
          </a:p>
          <a:p>
            <a:pPr algn="just"/>
            <a:r>
              <a:rPr lang="es-MX" sz="800" i="1" dirty="0">
                <a:latin typeface="Bookman Old Style" panose="02050604050505020204" pitchFamily="18" charset="0"/>
                <a:ea typeface="Tahoma" panose="020B0604030504040204" pitchFamily="34" charset="0"/>
                <a:cs typeface="Tahoma" panose="020B0604030504040204" pitchFamily="34" charset="0"/>
              </a:rPr>
              <a:t>• el derecho a la reunificación familiar,</a:t>
            </a:r>
          </a:p>
          <a:p>
            <a:pPr algn="just"/>
            <a:r>
              <a:rPr lang="es-MX" sz="800" i="1" dirty="0">
                <a:latin typeface="Bookman Old Style" panose="02050604050505020204" pitchFamily="18" charset="0"/>
                <a:ea typeface="Tahoma" panose="020B0604030504040204" pitchFamily="34" charset="0"/>
                <a:cs typeface="Tahoma" panose="020B0604030504040204" pitchFamily="34" charset="0"/>
              </a:rPr>
              <a:t>• que los solicitantes tienen un vínculo cercano con ese tercer país,</a:t>
            </a:r>
          </a:p>
        </p:txBody>
      </p:sp>
      <p:sp>
        <p:nvSpPr>
          <p:cNvPr id="5" name="Rectángulo 4"/>
          <p:cNvSpPr/>
          <p:nvPr/>
        </p:nvSpPr>
        <p:spPr>
          <a:xfrm>
            <a:off x="4323023" y="5651143"/>
            <a:ext cx="1750936" cy="253916"/>
          </a:xfrm>
          <a:prstGeom prst="rect">
            <a:avLst/>
          </a:prstGeom>
        </p:spPr>
        <p:txBody>
          <a:bodyPr wrap="square">
            <a:spAutoFit/>
          </a:bodyPr>
          <a:lstStyle/>
          <a:p>
            <a:pPr algn="just"/>
            <a:r>
              <a:rPr lang="es-MX" sz="1050" b="1" i="1" dirty="0" smtClean="0">
                <a:solidFill>
                  <a:schemeClr val="tx2"/>
                </a:solidFill>
              </a:rPr>
              <a:t>El Concepto de la Semana:</a:t>
            </a:r>
            <a:endParaRPr lang="es-MX" sz="1050" b="1" i="1" dirty="0"/>
          </a:p>
        </p:txBody>
      </p:sp>
      <p:sp>
        <p:nvSpPr>
          <p:cNvPr id="16" name="CuadroTexto 15"/>
          <p:cNvSpPr txBox="1"/>
          <p:nvPr/>
        </p:nvSpPr>
        <p:spPr>
          <a:xfrm>
            <a:off x="4117978" y="3210695"/>
            <a:ext cx="1710725" cy="230832"/>
          </a:xfrm>
          <a:prstGeom prst="rect">
            <a:avLst/>
          </a:prstGeom>
          <a:noFill/>
        </p:spPr>
        <p:txBody>
          <a:bodyPr wrap="none" rtlCol="0">
            <a:spAutoFit/>
          </a:bodyPr>
          <a:lstStyle/>
          <a:p>
            <a:r>
              <a:rPr lang="es-MX" sz="900" dirty="0" smtClean="0">
                <a:solidFill>
                  <a:schemeClr val="accent1"/>
                </a:solidFill>
              </a:rPr>
              <a:t>Reuniones de </a:t>
            </a:r>
            <a:r>
              <a:rPr lang="es-MX" sz="900" dirty="0" err="1" smtClean="0">
                <a:solidFill>
                  <a:schemeClr val="accent1"/>
                </a:solidFill>
              </a:rPr>
              <a:t>Politica</a:t>
            </a:r>
            <a:r>
              <a:rPr lang="es-MX" sz="900" dirty="0" smtClean="0">
                <a:solidFill>
                  <a:schemeClr val="accent1"/>
                </a:solidFill>
              </a:rPr>
              <a:t> Monetaria</a:t>
            </a:r>
            <a:endParaRPr lang="es-MX" sz="900" dirty="0">
              <a:solidFill>
                <a:schemeClr val="accent1"/>
              </a:solidFill>
            </a:endParaRPr>
          </a:p>
        </p:txBody>
      </p:sp>
      <p:cxnSp>
        <p:nvCxnSpPr>
          <p:cNvPr id="18" name="Conector recto 17"/>
          <p:cNvCxnSpPr/>
          <p:nvPr/>
        </p:nvCxnSpPr>
        <p:spPr>
          <a:xfrm flipV="1">
            <a:off x="3650948" y="5657153"/>
            <a:ext cx="3079832" cy="12651"/>
          </a:xfrm>
          <a:prstGeom prst="line">
            <a:avLst/>
          </a:prstGeom>
          <a:ln w="9525" cmpd="dbl"/>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3309262" y="5857713"/>
            <a:ext cx="1075936" cy="230832"/>
          </a:xfrm>
          <a:prstGeom prst="rect">
            <a:avLst/>
          </a:prstGeom>
          <a:noFill/>
        </p:spPr>
        <p:txBody>
          <a:bodyPr wrap="none" rtlCol="0">
            <a:spAutoFit/>
          </a:bodyPr>
          <a:lstStyle/>
          <a:p>
            <a:r>
              <a:rPr lang="es-MX" sz="900" i="1" dirty="0" smtClean="0">
                <a:effectLst>
                  <a:outerShdw blurRad="38100" dist="38100" dir="2700000" algn="tl">
                    <a:srgbClr val="000000">
                      <a:alpha val="43137"/>
                    </a:srgbClr>
                  </a:outerShdw>
                </a:effectLst>
              </a:rPr>
              <a:t>Tercer País Seguro:</a:t>
            </a:r>
            <a:endParaRPr lang="es-MX" sz="900" i="1" dirty="0">
              <a:effectLst>
                <a:outerShdw blurRad="38100" dist="38100" dir="2700000" algn="tl">
                  <a:srgbClr val="000000">
                    <a:alpha val="43137"/>
                  </a:srgbClr>
                </a:outerShdw>
              </a:effectLst>
            </a:endParaRPr>
          </a:p>
        </p:txBody>
      </p:sp>
      <p:sp>
        <p:nvSpPr>
          <p:cNvPr id="15" name="Rectángulo 14"/>
          <p:cNvSpPr/>
          <p:nvPr/>
        </p:nvSpPr>
        <p:spPr>
          <a:xfrm>
            <a:off x="5467293" y="1277367"/>
            <a:ext cx="1263487" cy="230832"/>
          </a:xfrm>
          <a:prstGeom prst="rect">
            <a:avLst/>
          </a:prstGeom>
        </p:spPr>
        <p:txBody>
          <a:bodyPr wrap="none">
            <a:spAutoFit/>
          </a:bodyPr>
          <a:lstStyle/>
          <a:p>
            <a:r>
              <a:rPr lang="es-MX" sz="900" dirty="0" smtClean="0">
                <a:solidFill>
                  <a:schemeClr val="accent1"/>
                </a:solidFill>
              </a:rPr>
              <a:t>Indicadores de Banxico</a:t>
            </a:r>
            <a:endParaRPr lang="es-MX" sz="900" dirty="0">
              <a:solidFill>
                <a:schemeClr val="accent1"/>
              </a:solidFill>
            </a:endParaRPr>
          </a:p>
        </p:txBody>
      </p:sp>
      <p:sp>
        <p:nvSpPr>
          <p:cNvPr id="10" name="CuadroTexto 9"/>
          <p:cNvSpPr txBox="1"/>
          <p:nvPr/>
        </p:nvSpPr>
        <p:spPr>
          <a:xfrm>
            <a:off x="31356" y="5493898"/>
            <a:ext cx="3444774" cy="707886"/>
          </a:xfrm>
          <a:prstGeom prst="rect">
            <a:avLst/>
          </a:prstGeom>
          <a:noFill/>
        </p:spPr>
        <p:txBody>
          <a:bodyPr wrap="square" rtlCol="0">
            <a:spAutoFit/>
          </a:bodyPr>
          <a:lstStyle/>
          <a:p>
            <a:pPr algn="ctr"/>
            <a:r>
              <a:rPr lang="es-MX" sz="1100" dirty="0" smtClean="0">
                <a:solidFill>
                  <a:schemeClr val="tx2"/>
                </a:solidFill>
                <a:latin typeface="Arial Rounded MT Bold" panose="020F0704030504030204" pitchFamily="34" charset="0"/>
              </a:rPr>
              <a:t>Artículo Semanal de Interés</a:t>
            </a:r>
          </a:p>
          <a:p>
            <a:pPr algn="ctr"/>
            <a:r>
              <a:rPr lang="es-MX" sz="900" dirty="0">
                <a:solidFill>
                  <a:schemeClr val="tx2"/>
                </a:solidFill>
                <a:latin typeface="Arial Rounded MT Bold" panose="020F0704030504030204" pitchFamily="34" charset="0"/>
                <a:hlinkClick r:id="rId6"/>
              </a:rPr>
              <a:t>https://</a:t>
            </a:r>
            <a:r>
              <a:rPr lang="es-MX" sz="900" dirty="0" smtClean="0">
                <a:solidFill>
                  <a:schemeClr val="tx2"/>
                </a:solidFill>
                <a:latin typeface="Arial Rounded MT Bold" panose="020F0704030504030204" pitchFamily="34" charset="0"/>
                <a:hlinkClick r:id="rId6"/>
              </a:rPr>
              <a:t>elfinanciero.com.mx/opinion/enrique-quintana/ni-gran-triunfo-ni-motivo-de-vergueenza</a:t>
            </a:r>
            <a:endParaRPr lang="es-MX" sz="900" dirty="0" smtClean="0">
              <a:solidFill>
                <a:schemeClr val="tx2"/>
              </a:solidFill>
              <a:latin typeface="Arial Rounded MT Bold" panose="020F0704030504030204" pitchFamily="34" charset="0"/>
            </a:endParaRPr>
          </a:p>
          <a:p>
            <a:pPr algn="ctr"/>
            <a:endParaRPr lang="es-MX" sz="1100" dirty="0" smtClean="0">
              <a:solidFill>
                <a:schemeClr val="tx2"/>
              </a:solidFill>
              <a:latin typeface="Arial Rounded MT Bold" panose="020F0704030504030204" pitchFamily="34" charset="0"/>
            </a:endParaRPr>
          </a:p>
        </p:txBody>
      </p:sp>
      <p:pic>
        <p:nvPicPr>
          <p:cNvPr id="8" name="Imagen 7"/>
          <p:cNvPicPr>
            <a:picLocks noChangeAspect="1"/>
          </p:cNvPicPr>
          <p:nvPr/>
        </p:nvPicPr>
        <p:blipFill>
          <a:blip r:embed="rId7"/>
          <a:stretch>
            <a:fillRect/>
          </a:stretch>
        </p:blipFill>
        <p:spPr>
          <a:xfrm>
            <a:off x="2921794" y="3440306"/>
            <a:ext cx="1716881" cy="2000054"/>
          </a:xfrm>
          <a:prstGeom prst="rect">
            <a:avLst/>
          </a:prstGeom>
        </p:spPr>
      </p:pic>
      <p:pic>
        <p:nvPicPr>
          <p:cNvPr id="19" name="Imagen 18"/>
          <p:cNvPicPr>
            <a:picLocks noChangeAspect="1"/>
          </p:cNvPicPr>
          <p:nvPr/>
        </p:nvPicPr>
        <p:blipFill>
          <a:blip r:embed="rId8"/>
          <a:stretch>
            <a:fillRect/>
          </a:stretch>
        </p:blipFill>
        <p:spPr>
          <a:xfrm>
            <a:off x="4821350" y="3438522"/>
            <a:ext cx="2028472" cy="1993808"/>
          </a:xfrm>
          <a:prstGeom prst="rect">
            <a:avLst/>
          </a:prstGeom>
        </p:spPr>
      </p:pic>
      <p:sp>
        <p:nvSpPr>
          <p:cNvPr id="27" name="CuadroTexto 26"/>
          <p:cNvSpPr txBox="1"/>
          <p:nvPr/>
        </p:nvSpPr>
        <p:spPr>
          <a:xfrm>
            <a:off x="-8805" y="1265988"/>
            <a:ext cx="2930599" cy="3654847"/>
          </a:xfrm>
          <a:prstGeom prst="rect">
            <a:avLst/>
          </a:prstGeom>
          <a:noFill/>
        </p:spPr>
        <p:txBody>
          <a:bodyPr wrap="square" rtlCol="0">
            <a:spAutoFit/>
          </a:bodyPr>
          <a:lstStyle/>
          <a:p>
            <a:pPr algn="just"/>
            <a:r>
              <a:rPr lang="es-MX" sz="1100" b="1" dirty="0" smtClean="0"/>
              <a:t>Mercado de DEUDA.</a:t>
            </a:r>
          </a:p>
          <a:p>
            <a:pPr algn="just"/>
            <a:r>
              <a:rPr lang="es-MX" sz="1050" dirty="0" smtClean="0"/>
              <a:t>Como era de esperarse, el mercado de deuda, al igual que todos los activos financieros mexicanos, reaccionó a la presión generada ante los anuncios de las calificadoras </a:t>
            </a:r>
            <a:r>
              <a:rPr lang="es-MX" sz="1050" dirty="0" err="1" smtClean="0"/>
              <a:t>Fitch</a:t>
            </a:r>
            <a:r>
              <a:rPr lang="es-MX" sz="1050" dirty="0" smtClean="0"/>
              <a:t> Ratings y </a:t>
            </a:r>
            <a:r>
              <a:rPr lang="es-MX" sz="1050" dirty="0" err="1" smtClean="0"/>
              <a:t>Moody´s</a:t>
            </a:r>
            <a:r>
              <a:rPr lang="es-MX" sz="1050" dirty="0" smtClean="0"/>
              <a:t>. Al cierre de la semana, y con el acuerdo para no aplicar aranceles, los especialistas estiman que la prima de riesgo podría disminuir en el corto plazo. Sin embargo, los riesgos persisten en un entorno de menor crecimiento estimado para la economía local y la baja casi inminente en el grado de inversión para PEMEX. Según la última encuesta de </a:t>
            </a:r>
            <a:r>
              <a:rPr lang="es-MX" sz="1050" dirty="0" err="1" smtClean="0"/>
              <a:t>Citibanamex</a:t>
            </a:r>
            <a:r>
              <a:rPr lang="es-MX" sz="1050" dirty="0" smtClean="0"/>
              <a:t>, 16 de los 21 analistas encuestados estiman que el siguiente movimiento de Banco de México será de baja en un cuarto de punto en su tasa objetivo, pero ante el complicado entorno suponen que el movimiento se podría recorrer hasta los primeros meses del 2020.  De ahí que los especialistas recomienden mejores condiciones para participar en bonos M, ya que la curva de rendimientos descuenta recortes de menor proporción en la tasa objetivo.</a:t>
            </a:r>
            <a:endParaRPr lang="es-MX" sz="1050" dirty="0"/>
          </a:p>
        </p:txBody>
      </p:sp>
      <p:sp>
        <p:nvSpPr>
          <p:cNvPr id="29" name="Rectángulo 28"/>
          <p:cNvSpPr/>
          <p:nvPr/>
        </p:nvSpPr>
        <p:spPr>
          <a:xfrm>
            <a:off x="2673047" y="1379411"/>
            <a:ext cx="2576981" cy="230832"/>
          </a:xfrm>
          <a:prstGeom prst="rect">
            <a:avLst/>
          </a:prstGeom>
        </p:spPr>
        <p:txBody>
          <a:bodyPr wrap="square">
            <a:spAutoFit/>
          </a:bodyPr>
          <a:lstStyle/>
          <a:p>
            <a:pPr algn="ctr"/>
            <a:r>
              <a:rPr lang="es-MX" sz="900" dirty="0" smtClean="0">
                <a:solidFill>
                  <a:schemeClr val="accent1"/>
                </a:solidFill>
              </a:rPr>
              <a:t>Tasa Objetivo  de Diversos Bancos Centrales</a:t>
            </a:r>
            <a:endParaRPr lang="es-MX" sz="900" dirty="0">
              <a:solidFill>
                <a:schemeClr val="accent1"/>
              </a:solidFill>
            </a:endParaRPr>
          </a:p>
        </p:txBody>
      </p:sp>
      <p:pic>
        <p:nvPicPr>
          <p:cNvPr id="24" name="Imagen 23"/>
          <p:cNvPicPr>
            <a:picLocks noChangeAspect="1"/>
          </p:cNvPicPr>
          <p:nvPr/>
        </p:nvPicPr>
        <p:blipFill>
          <a:blip r:embed="rId9"/>
          <a:stretch>
            <a:fillRect/>
          </a:stretch>
        </p:blipFill>
        <p:spPr>
          <a:xfrm>
            <a:off x="2889361" y="1625647"/>
            <a:ext cx="2163652" cy="1333179"/>
          </a:xfrm>
          <a:prstGeom prst="rect">
            <a:avLst/>
          </a:prstGeom>
        </p:spPr>
      </p:pic>
      <p:pic>
        <p:nvPicPr>
          <p:cNvPr id="7" name="Imagen 6"/>
          <p:cNvPicPr>
            <a:picLocks noChangeAspect="1"/>
          </p:cNvPicPr>
          <p:nvPr/>
        </p:nvPicPr>
        <p:blipFill>
          <a:blip r:embed="rId10"/>
          <a:stretch>
            <a:fillRect/>
          </a:stretch>
        </p:blipFill>
        <p:spPr>
          <a:xfrm>
            <a:off x="5120667" y="1508199"/>
            <a:ext cx="1688218" cy="1705500"/>
          </a:xfrm>
          <a:prstGeom prst="rect">
            <a:avLst/>
          </a:prstGeom>
        </p:spPr>
      </p:pic>
      <p:pic>
        <p:nvPicPr>
          <p:cNvPr id="9" name="Imagen 8"/>
          <p:cNvPicPr>
            <a:picLocks noChangeAspect="1"/>
          </p:cNvPicPr>
          <p:nvPr/>
        </p:nvPicPr>
        <p:blipFill>
          <a:blip r:embed="rId11"/>
          <a:stretch>
            <a:fillRect/>
          </a:stretch>
        </p:blipFill>
        <p:spPr>
          <a:xfrm>
            <a:off x="51565" y="5993960"/>
            <a:ext cx="3233352" cy="2327378"/>
          </a:xfrm>
          <a:prstGeom prst="rect">
            <a:avLst/>
          </a:prstGeom>
        </p:spPr>
      </p:pic>
    </p:spTree>
    <p:extLst>
      <p:ext uri="{BB962C8B-B14F-4D97-AF65-F5344CB8AC3E}">
        <p14:creationId xmlns:p14="http://schemas.microsoft.com/office/powerpoint/2010/main" val="3817728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823973" y="32353"/>
            <a:ext cx="2009461" cy="830997"/>
          </a:xfrm>
          <a:prstGeom prst="rect">
            <a:avLst/>
          </a:prstGeom>
          <a:noFill/>
        </p:spPr>
        <p:txBody>
          <a:bodyPr wrap="none" lIns="91440" tIns="45720" rIns="91440" bIns="45720">
            <a:spAutoFit/>
          </a:bodyPr>
          <a:lstStyle/>
          <a:p>
            <a:pPr algn="ctr"/>
            <a:r>
              <a:rPr lang="es-E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Boletín</a:t>
            </a:r>
            <a:endParaRPr lang="es-E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2" name="Rectángulo 11"/>
          <p:cNvSpPr/>
          <p:nvPr/>
        </p:nvSpPr>
        <p:spPr>
          <a:xfrm>
            <a:off x="5120668" y="616818"/>
            <a:ext cx="1640577" cy="461665"/>
          </a:xfrm>
          <a:prstGeom prst="rect">
            <a:avLst/>
          </a:prstGeom>
          <a:noFill/>
        </p:spPr>
        <p:txBody>
          <a:bodyPr wrap="none" lIns="91440" tIns="45720" rIns="91440" bIns="45720">
            <a:spAutoFit/>
          </a:bodyPr>
          <a:lstStyle/>
          <a:p>
            <a:pPr algn="ctr"/>
            <a:r>
              <a:rPr lang="es-ES" sz="2400" b="0" cap="none" spc="0" dirty="0" smtClean="0">
                <a:ln w="0"/>
                <a:solidFill>
                  <a:schemeClr val="accent5"/>
                </a:solidFill>
                <a:effectLst>
                  <a:outerShdw blurRad="38100" dist="19050" dir="2700000" algn="tl" rotWithShape="0">
                    <a:schemeClr val="dk1">
                      <a:alpha val="40000"/>
                    </a:schemeClr>
                  </a:outerShdw>
                </a:effectLst>
              </a:rPr>
              <a:t>Informativo</a:t>
            </a:r>
            <a:endParaRPr lang="es-ES" sz="2400" b="0" cap="none" spc="0" dirty="0">
              <a:ln w="0"/>
              <a:solidFill>
                <a:schemeClr val="accent5"/>
              </a:solidFill>
              <a:effectLst>
                <a:outerShdw blurRad="38100" dist="19050" dir="2700000" algn="tl" rotWithShape="0">
                  <a:schemeClr val="dk1">
                    <a:alpha val="40000"/>
                  </a:schemeClr>
                </a:outerShdw>
              </a:effectLst>
            </a:endParaRPr>
          </a:p>
        </p:txBody>
      </p:sp>
      <p:pic>
        <p:nvPicPr>
          <p:cNvPr id="14" name="Imagen 13"/>
          <p:cNvPicPr>
            <a:picLocks noChangeAspect="1"/>
          </p:cNvPicPr>
          <p:nvPr/>
        </p:nvPicPr>
        <p:blipFill>
          <a:blip r:embed="rId2"/>
          <a:stretch>
            <a:fillRect/>
          </a:stretch>
        </p:blipFill>
        <p:spPr>
          <a:xfrm>
            <a:off x="0" y="0"/>
            <a:ext cx="1432695" cy="1158468"/>
          </a:xfrm>
          <a:prstGeom prst="rect">
            <a:avLst/>
          </a:prstGeom>
        </p:spPr>
      </p:pic>
      <p:sp>
        <p:nvSpPr>
          <p:cNvPr id="17" name="Rectángulo 16"/>
          <p:cNvSpPr/>
          <p:nvPr/>
        </p:nvSpPr>
        <p:spPr>
          <a:xfrm>
            <a:off x="1082177" y="470625"/>
            <a:ext cx="3429000" cy="377026"/>
          </a:xfrm>
          <a:prstGeom prst="rect">
            <a:avLst/>
          </a:prstGeom>
        </p:spPr>
        <p:txBody>
          <a:bodyPr>
            <a:spAutoFit/>
          </a:bodyPr>
          <a:lstStyle/>
          <a:p>
            <a:pPr algn="r">
              <a:spcAft>
                <a:spcPts val="300"/>
              </a:spcAft>
            </a:pPr>
            <a:r>
              <a:rPr lang="es-ES" sz="800" dirty="0" smtClean="0">
                <a:solidFill>
                  <a:srgbClr val="4684D0"/>
                </a:solidFill>
                <a:effectLst/>
                <a:latin typeface="Roboto"/>
                <a:ea typeface="Batang" panose="02030600000101010101" pitchFamily="18" charset="-127"/>
                <a:cs typeface="Times New Roman" panose="02020603050405020304" pitchFamily="18" charset="0"/>
              </a:rPr>
              <a:t>Empresa Registrada ante la Comisión Nacional Bancaria y de Valores</a:t>
            </a:r>
            <a:endParaRPr lang="es-MX" sz="800" dirty="0" smtClean="0">
              <a:solidFill>
                <a:srgbClr val="808080"/>
              </a:solidFill>
              <a:effectLst/>
              <a:latin typeface="Corbel" panose="020B0503020204020204" pitchFamily="34" charset="0"/>
              <a:ea typeface="Batang" panose="02030600000101010101" pitchFamily="18" charset="-127"/>
              <a:cs typeface="Times New Roman" panose="02020603050405020304" pitchFamily="18" charset="0"/>
            </a:endParaRPr>
          </a:p>
          <a:p>
            <a:pPr algn="r"/>
            <a:r>
              <a:rPr lang="es-ES" sz="800" dirty="0" smtClean="0">
                <a:solidFill>
                  <a:srgbClr val="4684D0"/>
                </a:solidFill>
                <a:effectLst/>
                <a:latin typeface="Roboto"/>
                <a:ea typeface="Batang" panose="02030600000101010101" pitchFamily="18" charset="-127"/>
                <a:cs typeface="Times New Roman" panose="02020603050405020304" pitchFamily="18" charset="0"/>
              </a:rPr>
              <a:t>RAI 30003-001-(13859)-21/08/2015</a:t>
            </a:r>
            <a:endParaRPr lang="es-MX" sz="800" dirty="0"/>
          </a:p>
        </p:txBody>
      </p:sp>
      <p:sp>
        <p:nvSpPr>
          <p:cNvPr id="28" name="CuadroTexto 27"/>
          <p:cNvSpPr txBox="1"/>
          <p:nvPr/>
        </p:nvSpPr>
        <p:spPr>
          <a:xfrm>
            <a:off x="64428" y="1363787"/>
            <a:ext cx="6634162" cy="7755969"/>
          </a:xfrm>
          <a:prstGeom prst="rect">
            <a:avLst/>
          </a:prstGeom>
          <a:noFill/>
        </p:spPr>
        <p:txBody>
          <a:bodyPr wrap="square" rtlCol="0">
            <a:spAutoFit/>
          </a:bodyPr>
          <a:lstStyle/>
          <a:p>
            <a:r>
              <a:rPr lang="es-MX" sz="1200" b="1" dirty="0" smtClean="0">
                <a:solidFill>
                  <a:schemeClr val="accent5"/>
                </a:solidFill>
              </a:rPr>
              <a:t>CITIBANAMEX</a:t>
            </a:r>
          </a:p>
          <a:p>
            <a:r>
              <a:rPr lang="es-MX" sz="1100" b="1" dirty="0">
                <a:solidFill>
                  <a:schemeClr val="accent5"/>
                </a:solidFill>
              </a:rPr>
              <a:t>Encuesta </a:t>
            </a:r>
            <a:r>
              <a:rPr lang="es-MX" sz="1100" b="1" dirty="0" err="1">
                <a:solidFill>
                  <a:schemeClr val="accent5"/>
                </a:solidFill>
              </a:rPr>
              <a:t>Citibanamex</a:t>
            </a:r>
            <a:r>
              <a:rPr lang="es-MX" sz="1100" b="1" dirty="0">
                <a:solidFill>
                  <a:schemeClr val="accent5"/>
                </a:solidFill>
              </a:rPr>
              <a:t> de </a:t>
            </a:r>
            <a:r>
              <a:rPr lang="es-MX" sz="1100" b="1" dirty="0" smtClean="0">
                <a:solidFill>
                  <a:schemeClr val="accent5"/>
                </a:solidFill>
              </a:rPr>
              <a:t>Expectativas</a:t>
            </a:r>
            <a:endParaRPr lang="es-MX" sz="1100" b="1" dirty="0">
              <a:solidFill>
                <a:schemeClr val="accent5"/>
              </a:solidFill>
            </a:endParaRPr>
          </a:p>
          <a:p>
            <a:r>
              <a:rPr lang="es-MX" sz="1100" b="1" dirty="0">
                <a:solidFill>
                  <a:schemeClr val="accent5"/>
                </a:solidFill>
              </a:rPr>
              <a:t>05 junio 2019 </a:t>
            </a:r>
          </a:p>
          <a:p>
            <a:endParaRPr lang="es-MX" sz="1100" b="1" dirty="0" smtClean="0">
              <a:solidFill>
                <a:schemeClr val="accent5"/>
              </a:solidFill>
            </a:endParaRPr>
          </a:p>
          <a:p>
            <a:r>
              <a:rPr lang="es-MX" sz="1100" b="1" dirty="0" smtClean="0">
                <a:solidFill>
                  <a:schemeClr val="accent5"/>
                </a:solidFill>
              </a:rPr>
              <a:t>Resumen</a:t>
            </a:r>
            <a:endParaRPr lang="en-US" sz="1100" b="1" dirty="0" smtClean="0">
              <a:solidFill>
                <a:schemeClr val="accent5"/>
              </a:solidFill>
            </a:endParaRPr>
          </a:p>
          <a:p>
            <a:endParaRPr lang="en-US" sz="1100" b="1" dirty="0" smtClean="0"/>
          </a:p>
          <a:p>
            <a:pPr marL="171450" indent="-171450" algn="just">
              <a:buFont typeface="Arial" panose="020B0604020202020204" pitchFamily="34" charset="0"/>
              <a:buChar char="•"/>
            </a:pPr>
            <a:r>
              <a:rPr lang="es-MX" sz="1100" b="1" dirty="0" smtClean="0"/>
              <a:t>Los </a:t>
            </a:r>
            <a:r>
              <a:rPr lang="es-MX" sz="1100" b="1" dirty="0"/>
              <a:t>recortes de tasa pueden esperar hasta 2020. </a:t>
            </a:r>
            <a:r>
              <a:rPr lang="es-MX" sz="1100" dirty="0"/>
              <a:t>El consenso de la Encuesta </a:t>
            </a:r>
            <a:r>
              <a:rPr lang="es-MX" sz="1100" dirty="0" err="1" smtClean="0"/>
              <a:t>Citibanamex</a:t>
            </a:r>
            <a:r>
              <a:rPr lang="es-MX" sz="1100" dirty="0" smtClean="0"/>
              <a:t> de </a:t>
            </a:r>
            <a:r>
              <a:rPr lang="es-MX" sz="1100" dirty="0"/>
              <a:t>Expectativas se mantiene convencido de que el siguiente movimiento por parte de </a:t>
            </a:r>
            <a:r>
              <a:rPr lang="es-MX" sz="1100" dirty="0" smtClean="0"/>
              <a:t>Banxico en </a:t>
            </a:r>
            <a:r>
              <a:rPr lang="es-MX" sz="1100" dirty="0"/>
              <a:t>la tasa de fondeo, cuando ocurra, será un recorte, de acuerdo a lo indicado por los </a:t>
            </a:r>
            <a:r>
              <a:rPr lang="es-MX" sz="1100" dirty="0" smtClean="0"/>
              <a:t>16 participantes </a:t>
            </a:r>
            <a:r>
              <a:rPr lang="es-MX" sz="1100" dirty="0"/>
              <a:t>(de 21) que respondieron explícitamente a esta pregunta. Sin embargo, </a:t>
            </a:r>
            <a:r>
              <a:rPr lang="es-MX" sz="1100" dirty="0" smtClean="0"/>
              <a:t>la expectativa </a:t>
            </a:r>
            <a:r>
              <a:rPr lang="es-MX" sz="1100" dirty="0"/>
              <a:t>mediana para la fecha de dicho recorte se pospuso hasta enero de 2020 </a:t>
            </a:r>
            <a:r>
              <a:rPr lang="es-MX" sz="1100" dirty="0" smtClean="0"/>
              <a:t>desde noviembre </a:t>
            </a:r>
            <a:r>
              <a:rPr lang="es-MX" sz="1100" dirty="0"/>
              <a:t>del 2019 en la encuesta anterior. Esta es la primera vez que observamos al </a:t>
            </a:r>
            <a:r>
              <a:rPr lang="es-MX" sz="1100" dirty="0" smtClean="0"/>
              <a:t>consenso ubicando </a:t>
            </a:r>
            <a:r>
              <a:rPr lang="es-MX" sz="1100" dirty="0"/>
              <a:t>el siguiente movimiento en la tasa de política monetaria en 2020. Adicionalmente, </a:t>
            </a:r>
            <a:r>
              <a:rPr lang="es-MX" sz="1100" dirty="0" smtClean="0"/>
              <a:t>la expectativa </a:t>
            </a:r>
            <a:r>
              <a:rPr lang="es-MX" sz="1100" dirty="0"/>
              <a:t>para el nivel de la tasa al cierre de este año se incrementó a 8.25% desde </a:t>
            </a:r>
            <a:r>
              <a:rPr lang="es-MX" sz="1100" dirty="0" smtClean="0"/>
              <a:t>8.00% previamente</a:t>
            </a:r>
            <a:r>
              <a:rPr lang="es-MX" sz="1100" dirty="0"/>
              <a:t>, el mayor nivel de este pronóstico desde la primera quincena de marzo. La tasa </a:t>
            </a:r>
            <a:r>
              <a:rPr lang="es-MX" sz="1100" dirty="0" smtClean="0"/>
              <a:t>de política </a:t>
            </a:r>
            <a:r>
              <a:rPr lang="es-MX" sz="1100" dirty="0"/>
              <a:t>monetaria esperada para el cierre de 2020 de acuerdo al consenso se mantuvo en </a:t>
            </a:r>
            <a:r>
              <a:rPr lang="es-MX" sz="1100" dirty="0" smtClean="0"/>
              <a:t>7.50% por </a:t>
            </a:r>
            <a:r>
              <a:rPr lang="es-MX" sz="1100" dirty="0"/>
              <a:t>tercera encuesta consecutiva. Hacemos notar que el rango de respuestas respecto de </a:t>
            </a:r>
            <a:r>
              <a:rPr lang="es-MX" sz="1100" dirty="0" smtClean="0"/>
              <a:t>la fecha </a:t>
            </a:r>
            <a:r>
              <a:rPr lang="es-MX" sz="1100" dirty="0"/>
              <a:t>del siguiente movimiento en la tasa de fondeo se extendió; ahora los participantes </a:t>
            </a:r>
            <a:r>
              <a:rPr lang="es-MX" sz="1100" dirty="0" smtClean="0"/>
              <a:t>esperan que </a:t>
            </a:r>
            <a:r>
              <a:rPr lang="es-MX" sz="1100" dirty="0"/>
              <a:t>el movimiento suceda en algún momento entre agosto de 2019 y noviembre de 2020 (</a:t>
            </a:r>
            <a:r>
              <a:rPr lang="es-MX" sz="1100" dirty="0" smtClean="0"/>
              <a:t>en comparación </a:t>
            </a:r>
            <a:r>
              <a:rPr lang="es-MX" sz="1100" dirty="0"/>
              <a:t>con el periodo previsto anteriormente entre agosto de 2019 y abril de 2020</a:t>
            </a:r>
            <a:r>
              <a:rPr lang="es-MX" sz="1100" dirty="0" smtClean="0"/>
              <a:t>).</a:t>
            </a:r>
          </a:p>
          <a:p>
            <a:pPr marL="171450" indent="-171450" algn="just">
              <a:buFont typeface="Arial" panose="020B0604020202020204" pitchFamily="34" charset="0"/>
              <a:buChar char="•"/>
            </a:pPr>
            <a:endParaRPr lang="es-MX" sz="1100" dirty="0"/>
          </a:p>
          <a:p>
            <a:pPr marL="171450" indent="-171450" algn="just">
              <a:buFont typeface="Arial" panose="020B0604020202020204" pitchFamily="34" charset="0"/>
              <a:buChar char="•"/>
            </a:pPr>
            <a:r>
              <a:rPr lang="es-MX" sz="1100" b="1" dirty="0"/>
              <a:t>Las estimaciones para el tipo de cambio se revisaron nuevamente al alza. </a:t>
            </a:r>
            <a:r>
              <a:rPr lang="es-MX" sz="1100" dirty="0"/>
              <a:t>Por </a:t>
            </a:r>
            <a:r>
              <a:rPr lang="es-MX" sz="1100" dirty="0" smtClean="0"/>
              <a:t>segunda quincena </a:t>
            </a:r>
            <a:r>
              <a:rPr lang="es-MX" sz="1100" dirty="0"/>
              <a:t>consecutiva, los participantes de la Encuesta </a:t>
            </a:r>
            <a:r>
              <a:rPr lang="es-MX" sz="1100" dirty="0" err="1"/>
              <a:t>Citibanamex</a:t>
            </a:r>
            <a:r>
              <a:rPr lang="es-MX" sz="1100" dirty="0"/>
              <a:t> de Expectativas </a:t>
            </a:r>
            <a:r>
              <a:rPr lang="es-MX" sz="1100" dirty="0" smtClean="0"/>
              <a:t>ajustaron sus expectativas </a:t>
            </a:r>
            <a:r>
              <a:rPr lang="es-MX" sz="1100" dirty="0"/>
              <a:t>hacia un peso más débil. El consenso ahora considera que la paridad </a:t>
            </a:r>
            <a:r>
              <a:rPr lang="es-MX" sz="1100" dirty="0" smtClean="0"/>
              <a:t>peso-dólar concluiría </a:t>
            </a:r>
            <a:r>
              <a:rPr lang="es-MX" sz="1100" dirty="0"/>
              <a:t>en 2019 y 2020 en 20.25 y 20.50, respectivamente, desde 20.20 y 20.25 en </a:t>
            </a:r>
            <a:r>
              <a:rPr lang="es-MX" sz="1100" dirty="0" smtClean="0"/>
              <a:t>la encuesta </a:t>
            </a:r>
            <a:r>
              <a:rPr lang="es-MX" sz="1100" dirty="0"/>
              <a:t>pasada</a:t>
            </a:r>
            <a:r>
              <a:rPr lang="es-MX" sz="1100" dirty="0" smtClean="0"/>
              <a:t>.</a:t>
            </a:r>
          </a:p>
          <a:p>
            <a:pPr marL="171450" indent="-171450" algn="just">
              <a:buFont typeface="Arial" panose="020B0604020202020204" pitchFamily="34" charset="0"/>
              <a:buChar char="•"/>
            </a:pPr>
            <a:endParaRPr lang="es-MX" sz="1100" dirty="0"/>
          </a:p>
          <a:p>
            <a:pPr marL="171450" indent="-171450" algn="just">
              <a:buFont typeface="Arial" panose="020B0604020202020204" pitchFamily="34" charset="0"/>
              <a:buChar char="•"/>
            </a:pPr>
            <a:r>
              <a:rPr lang="es-MX" sz="1100" b="1" dirty="0"/>
              <a:t>El consenso estima que la inflación general se ubique en 4.3% al cierre de mayo. </a:t>
            </a:r>
            <a:r>
              <a:rPr lang="es-MX" sz="1100" dirty="0" smtClean="0"/>
              <a:t>Los participantes </a:t>
            </a:r>
            <a:r>
              <a:rPr lang="es-MX" sz="1100" dirty="0"/>
              <a:t>de la encuesta anticipan una caída mensual en el INPC de (-)0.23%, lo que </a:t>
            </a:r>
            <a:r>
              <a:rPr lang="es-MX" sz="1100" dirty="0" smtClean="0"/>
              <a:t>implica una </a:t>
            </a:r>
            <a:r>
              <a:rPr lang="es-MX" sz="1100" dirty="0"/>
              <a:t>tasa anual de 4.34%, por debajo del 4.41% registrado en abril. La inflación </a:t>
            </a:r>
            <a:r>
              <a:rPr lang="es-MX" sz="1100" dirty="0" smtClean="0"/>
              <a:t>subyacente mensual </a:t>
            </a:r>
            <a:r>
              <a:rPr lang="es-MX" sz="1100" dirty="0"/>
              <a:t>se estima en 0.15%, lo que implica una tasa anual de 3.76%, por debajo de la </a:t>
            </a:r>
            <a:r>
              <a:rPr lang="es-MX" sz="1100" dirty="0" smtClean="0"/>
              <a:t>registrada en </a:t>
            </a:r>
            <a:r>
              <a:rPr lang="es-MX" sz="1100" dirty="0"/>
              <a:t>abril de 3.87%. Lo anterior significa que la inflación no subyacente anual se estima en </a:t>
            </a:r>
            <a:r>
              <a:rPr lang="es-MX" sz="1100" dirty="0" smtClean="0"/>
              <a:t>6.07% en </a:t>
            </a:r>
            <a:r>
              <a:rPr lang="es-MX" sz="1100" dirty="0"/>
              <a:t>mayo, ligeramente por debajo de la de abril (6.08%). Para junio, el pronóstico del </a:t>
            </a:r>
            <a:r>
              <a:rPr lang="es-MX" sz="1100" dirty="0" smtClean="0"/>
              <a:t>consenso para </a:t>
            </a:r>
            <a:r>
              <a:rPr lang="es-MX" sz="1100" dirty="0"/>
              <a:t>la inflación general es de 0.25% mensual y 4.20% anual, y 0.23% mensual y 3.76% </a:t>
            </a:r>
            <a:r>
              <a:rPr lang="es-MX" sz="1100" dirty="0" smtClean="0"/>
              <a:t>anual para </a:t>
            </a:r>
            <a:r>
              <a:rPr lang="es-MX" sz="1100" dirty="0"/>
              <a:t>la subyacente</a:t>
            </a:r>
            <a:r>
              <a:rPr lang="es-MX" sz="1100" dirty="0" smtClean="0"/>
              <a:t>.</a:t>
            </a:r>
          </a:p>
          <a:p>
            <a:pPr marL="171450" indent="-171450" algn="just">
              <a:buFont typeface="Arial" panose="020B0604020202020204" pitchFamily="34" charset="0"/>
              <a:buChar char="•"/>
            </a:pPr>
            <a:endParaRPr lang="es-MX" sz="1100" dirty="0"/>
          </a:p>
          <a:p>
            <a:pPr marL="171450" indent="-171450" algn="just">
              <a:buFont typeface="Arial" panose="020B0604020202020204" pitchFamily="34" charset="0"/>
              <a:buChar char="•"/>
            </a:pPr>
            <a:r>
              <a:rPr lang="es-MX" sz="1100" b="1" dirty="0"/>
              <a:t>La expectativa de inflación general para el cierre de 2019 se incrementó a 3.80% </a:t>
            </a:r>
            <a:r>
              <a:rPr lang="es-MX" sz="1100" b="1" dirty="0" smtClean="0"/>
              <a:t>desde 3.77</a:t>
            </a:r>
            <a:r>
              <a:rPr lang="es-MX" sz="1100" b="1" dirty="0"/>
              <a:t>% anteriormente, mientras que la expectativa para el cierre de 2020 se mantuvo </a:t>
            </a:r>
            <a:r>
              <a:rPr lang="es-MX" sz="1100" b="1" dirty="0" smtClean="0"/>
              <a:t>en 3.68</a:t>
            </a:r>
            <a:r>
              <a:rPr lang="es-MX" sz="1100" dirty="0"/>
              <a:t>%. La expectativa para la inflación subyacente en 2019 disminuyó a 3.50% desde 3.60% </a:t>
            </a:r>
            <a:r>
              <a:rPr lang="es-MX" sz="1100" dirty="0" smtClean="0"/>
              <a:t>en la </a:t>
            </a:r>
            <a:r>
              <a:rPr lang="es-MX" sz="1100" dirty="0"/>
              <a:t>encuesta previa, mientras que la de 2020 aumentó a 3.48% desde 3.40% anteriormente</a:t>
            </a:r>
            <a:r>
              <a:rPr lang="es-MX" sz="1100" dirty="0" smtClean="0"/>
              <a:t>.</a:t>
            </a:r>
          </a:p>
          <a:p>
            <a:pPr marL="171450" indent="-171450" algn="just">
              <a:buFont typeface="Arial" panose="020B0604020202020204" pitchFamily="34" charset="0"/>
              <a:buChar char="•"/>
            </a:pPr>
            <a:endParaRPr lang="es-MX" sz="1100" dirty="0"/>
          </a:p>
          <a:p>
            <a:pPr marL="171450" indent="-171450" algn="just">
              <a:buFont typeface="Arial" panose="020B0604020202020204" pitchFamily="34" charset="0"/>
              <a:buChar char="•"/>
            </a:pPr>
            <a:r>
              <a:rPr lang="es-MX" sz="1100" b="1" dirty="0"/>
              <a:t>El crecimiento económico para 2019 ahora se estima en 1.3% desde el 1.4% en la </a:t>
            </a:r>
            <a:r>
              <a:rPr lang="es-MX" sz="1100" b="1" dirty="0" smtClean="0"/>
              <a:t>encuesta anterior</a:t>
            </a:r>
            <a:r>
              <a:rPr lang="es-MX" sz="1100" dirty="0"/>
              <a:t>. Para 2020, la expectativa de crecimiento del PIB se mantuvo sin cambios en 1.8%.</a:t>
            </a:r>
            <a:endParaRPr lang="es-MX" sz="1100" dirty="0" smtClean="0"/>
          </a:p>
          <a:p>
            <a:pPr algn="just"/>
            <a:endParaRPr lang="es-MX" sz="1100" dirty="0" smtClean="0"/>
          </a:p>
          <a:p>
            <a:pPr algn="just"/>
            <a:endParaRPr lang="es-MX" sz="1100" dirty="0" smtClean="0"/>
          </a:p>
          <a:p>
            <a:pPr algn="just"/>
            <a:endParaRPr lang="es-MX" sz="800" dirty="0" smtClean="0"/>
          </a:p>
          <a:p>
            <a:pPr algn="just"/>
            <a:endParaRPr lang="es-MX" sz="800" dirty="0" smtClean="0"/>
          </a:p>
          <a:p>
            <a:pPr algn="just"/>
            <a:endParaRPr lang="es-MX" sz="800" dirty="0"/>
          </a:p>
        </p:txBody>
      </p:sp>
      <p:sp>
        <p:nvSpPr>
          <p:cNvPr id="35" name="CuadroTexto 34"/>
          <p:cNvSpPr txBox="1"/>
          <p:nvPr/>
        </p:nvSpPr>
        <p:spPr>
          <a:xfrm>
            <a:off x="0" y="8812617"/>
            <a:ext cx="6652783" cy="584775"/>
          </a:xfrm>
          <a:prstGeom prst="rect">
            <a:avLst/>
          </a:prstGeom>
          <a:noFill/>
        </p:spPr>
        <p:txBody>
          <a:bodyPr wrap="none" rtlCol="0">
            <a:spAutoFit/>
          </a:bodyPr>
          <a:lstStyle/>
          <a:p>
            <a:r>
              <a:rPr lang="es-MX" sz="800" i="1" dirty="0" smtClean="0">
                <a:solidFill>
                  <a:schemeClr val="bg1">
                    <a:lumMod val="50000"/>
                  </a:schemeClr>
                </a:solidFill>
              </a:rPr>
              <a:t>Documento Destinado al Público en General				Beatriz López Mejía</a:t>
            </a:r>
          </a:p>
          <a:p>
            <a:r>
              <a:rPr lang="es-MX" sz="800" i="1" dirty="0" smtClean="0">
                <a:solidFill>
                  <a:schemeClr val="bg1">
                    <a:lumMod val="50000"/>
                  </a:schemeClr>
                </a:solidFill>
              </a:rPr>
              <a:t>Línea FIMSE (01461) 215-1234				Analista en Jefe  </a:t>
            </a:r>
            <a:r>
              <a:rPr lang="es-MX" sz="800" dirty="0" smtClean="0"/>
              <a:t>    </a:t>
            </a:r>
            <a:r>
              <a:rPr lang="es-MX" sz="800" dirty="0" smtClean="0">
                <a:solidFill>
                  <a:schemeClr val="accent5"/>
                </a:solidFill>
                <a:hlinkClick r:id="rId3"/>
              </a:rPr>
              <a:t>be</a:t>
            </a:r>
            <a:r>
              <a:rPr lang="es-MX" sz="800" dirty="0" smtClean="0">
                <a:hlinkClick r:id="rId3"/>
              </a:rPr>
              <a:t>atriz.lopez@fimse.com</a:t>
            </a:r>
            <a:endParaRPr lang="es-MX" sz="800" dirty="0" smtClean="0"/>
          </a:p>
          <a:p>
            <a:endParaRPr lang="es-MX" sz="800" dirty="0" smtClean="0"/>
          </a:p>
          <a:p>
            <a:endParaRPr lang="es-MX" sz="800" dirty="0"/>
          </a:p>
        </p:txBody>
      </p:sp>
      <p:sp>
        <p:nvSpPr>
          <p:cNvPr id="36" name="Flecha derecha 35"/>
          <p:cNvSpPr/>
          <p:nvPr/>
        </p:nvSpPr>
        <p:spPr>
          <a:xfrm>
            <a:off x="43212" y="8751298"/>
            <a:ext cx="6647532" cy="61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4"/>
          <a:stretch>
            <a:fillRect/>
          </a:stretch>
        </p:blipFill>
        <p:spPr>
          <a:xfrm>
            <a:off x="0" y="1198488"/>
            <a:ext cx="6833435" cy="214213"/>
          </a:xfrm>
          <a:prstGeom prst="rect">
            <a:avLst/>
          </a:prstGeom>
        </p:spPr>
      </p:pic>
      <p:sp>
        <p:nvSpPr>
          <p:cNvPr id="19" name="Rectángulo 18"/>
          <p:cNvSpPr/>
          <p:nvPr/>
        </p:nvSpPr>
        <p:spPr>
          <a:xfrm>
            <a:off x="64428" y="5126673"/>
            <a:ext cx="3429000" cy="369332"/>
          </a:xfrm>
          <a:prstGeom prst="rect">
            <a:avLst/>
          </a:prstGeom>
        </p:spPr>
        <p:txBody>
          <a:bodyPr>
            <a:spAutoFit/>
          </a:bodyPr>
          <a:lstStyle/>
          <a:p>
            <a:endParaRPr lang="es-MX" sz="600" dirty="0" smtClean="0"/>
          </a:p>
          <a:p>
            <a:endParaRPr lang="es-MX" sz="600" dirty="0"/>
          </a:p>
          <a:p>
            <a:endParaRPr lang="es-MX" sz="600" dirty="0"/>
          </a:p>
        </p:txBody>
      </p:sp>
      <p:sp>
        <p:nvSpPr>
          <p:cNvPr id="13" name="Rectángulo 12"/>
          <p:cNvSpPr/>
          <p:nvPr/>
        </p:nvSpPr>
        <p:spPr>
          <a:xfrm>
            <a:off x="1302563" y="802087"/>
            <a:ext cx="1386406" cy="338554"/>
          </a:xfrm>
          <a:prstGeom prst="rect">
            <a:avLst/>
          </a:prstGeom>
          <a:noFill/>
        </p:spPr>
        <p:txBody>
          <a:bodyPr wrap="none" lIns="91440" tIns="45720" rIns="91440" bIns="45720">
            <a:spAutoFit/>
          </a:bodyPr>
          <a:lstStyle/>
          <a:p>
            <a:pPr algn="ctr"/>
            <a:r>
              <a:rPr lang="es-ES" sz="1600" dirty="0" smtClean="0">
                <a:ln w="0"/>
                <a:solidFill>
                  <a:schemeClr val="accent5"/>
                </a:solidFill>
                <a:effectLst>
                  <a:outerShdw blurRad="38100" dist="19050" dir="2700000" algn="tl" rotWithShape="0">
                    <a:schemeClr val="dk1">
                      <a:alpha val="40000"/>
                    </a:schemeClr>
                  </a:outerShdw>
                </a:effectLst>
              </a:rPr>
              <a:t>11 Junio</a:t>
            </a:r>
            <a:r>
              <a:rPr lang="es-ES" sz="1600" b="0" cap="none" spc="0" dirty="0" smtClean="0">
                <a:ln w="0"/>
                <a:solidFill>
                  <a:schemeClr val="accent5"/>
                </a:solidFill>
                <a:effectLst>
                  <a:outerShdw blurRad="38100" dist="19050" dir="2700000" algn="tl" rotWithShape="0">
                    <a:schemeClr val="dk1">
                      <a:alpha val="40000"/>
                    </a:schemeClr>
                  </a:outerShdw>
                </a:effectLst>
              </a:rPr>
              <a:t>, 2019</a:t>
            </a:r>
            <a:endParaRPr lang="es-ES" sz="1600" b="0" cap="none" spc="0" dirty="0">
              <a:ln w="0"/>
              <a:solidFill>
                <a:schemeClr val="accent5"/>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28622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823973" y="32353"/>
            <a:ext cx="2009461" cy="830997"/>
          </a:xfrm>
          <a:prstGeom prst="rect">
            <a:avLst/>
          </a:prstGeom>
          <a:noFill/>
        </p:spPr>
        <p:txBody>
          <a:bodyPr wrap="none" lIns="91440" tIns="45720" rIns="91440" bIns="45720">
            <a:spAutoFit/>
          </a:bodyPr>
          <a:lstStyle/>
          <a:p>
            <a:pPr algn="ctr"/>
            <a:r>
              <a:rPr lang="es-E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Boletín</a:t>
            </a:r>
            <a:endParaRPr lang="es-E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2" name="Rectángulo 11"/>
          <p:cNvSpPr/>
          <p:nvPr/>
        </p:nvSpPr>
        <p:spPr>
          <a:xfrm>
            <a:off x="5120668" y="616818"/>
            <a:ext cx="1640577" cy="461665"/>
          </a:xfrm>
          <a:prstGeom prst="rect">
            <a:avLst/>
          </a:prstGeom>
          <a:noFill/>
        </p:spPr>
        <p:txBody>
          <a:bodyPr wrap="none" lIns="91440" tIns="45720" rIns="91440" bIns="45720">
            <a:spAutoFit/>
          </a:bodyPr>
          <a:lstStyle/>
          <a:p>
            <a:pPr algn="ctr"/>
            <a:r>
              <a:rPr lang="es-ES" sz="2400" b="0" cap="none" spc="0" dirty="0" smtClean="0">
                <a:ln w="0"/>
                <a:solidFill>
                  <a:schemeClr val="accent5"/>
                </a:solidFill>
                <a:effectLst>
                  <a:outerShdw blurRad="38100" dist="19050" dir="2700000" algn="tl" rotWithShape="0">
                    <a:schemeClr val="dk1">
                      <a:alpha val="40000"/>
                    </a:schemeClr>
                  </a:outerShdw>
                </a:effectLst>
              </a:rPr>
              <a:t>Informativo</a:t>
            </a:r>
            <a:endParaRPr lang="es-ES" sz="2400" b="0" cap="none" spc="0" dirty="0">
              <a:ln w="0"/>
              <a:solidFill>
                <a:schemeClr val="accent5"/>
              </a:solidFill>
              <a:effectLst>
                <a:outerShdw blurRad="38100" dist="19050" dir="2700000" algn="tl" rotWithShape="0">
                  <a:schemeClr val="dk1">
                    <a:alpha val="40000"/>
                  </a:schemeClr>
                </a:outerShdw>
              </a:effectLst>
            </a:endParaRPr>
          </a:p>
        </p:txBody>
      </p:sp>
      <p:pic>
        <p:nvPicPr>
          <p:cNvPr id="14" name="Imagen 13"/>
          <p:cNvPicPr>
            <a:picLocks noChangeAspect="1"/>
          </p:cNvPicPr>
          <p:nvPr/>
        </p:nvPicPr>
        <p:blipFill>
          <a:blip r:embed="rId2"/>
          <a:stretch>
            <a:fillRect/>
          </a:stretch>
        </p:blipFill>
        <p:spPr>
          <a:xfrm>
            <a:off x="0" y="0"/>
            <a:ext cx="1432695" cy="1158468"/>
          </a:xfrm>
          <a:prstGeom prst="rect">
            <a:avLst/>
          </a:prstGeom>
        </p:spPr>
      </p:pic>
      <p:sp>
        <p:nvSpPr>
          <p:cNvPr id="17" name="Rectángulo 16"/>
          <p:cNvSpPr/>
          <p:nvPr/>
        </p:nvSpPr>
        <p:spPr>
          <a:xfrm>
            <a:off x="1082177" y="470625"/>
            <a:ext cx="3429000" cy="377026"/>
          </a:xfrm>
          <a:prstGeom prst="rect">
            <a:avLst/>
          </a:prstGeom>
        </p:spPr>
        <p:txBody>
          <a:bodyPr>
            <a:spAutoFit/>
          </a:bodyPr>
          <a:lstStyle/>
          <a:p>
            <a:pPr algn="r">
              <a:spcAft>
                <a:spcPts val="300"/>
              </a:spcAft>
            </a:pPr>
            <a:r>
              <a:rPr lang="es-ES" sz="800" dirty="0" smtClean="0">
                <a:solidFill>
                  <a:srgbClr val="4684D0"/>
                </a:solidFill>
                <a:effectLst/>
                <a:latin typeface="Roboto"/>
                <a:ea typeface="Batang" panose="02030600000101010101" pitchFamily="18" charset="-127"/>
                <a:cs typeface="Times New Roman" panose="02020603050405020304" pitchFamily="18" charset="0"/>
              </a:rPr>
              <a:t>Empresa Registrada ante la Comisión Nacional Bancaria y de Valores</a:t>
            </a:r>
            <a:endParaRPr lang="es-MX" sz="800" dirty="0" smtClean="0">
              <a:solidFill>
                <a:srgbClr val="808080"/>
              </a:solidFill>
              <a:effectLst/>
              <a:latin typeface="Corbel" panose="020B0503020204020204" pitchFamily="34" charset="0"/>
              <a:ea typeface="Batang" panose="02030600000101010101" pitchFamily="18" charset="-127"/>
              <a:cs typeface="Times New Roman" panose="02020603050405020304" pitchFamily="18" charset="0"/>
            </a:endParaRPr>
          </a:p>
          <a:p>
            <a:pPr algn="r"/>
            <a:r>
              <a:rPr lang="es-ES" sz="800" dirty="0" smtClean="0">
                <a:solidFill>
                  <a:srgbClr val="4684D0"/>
                </a:solidFill>
                <a:effectLst/>
                <a:latin typeface="Roboto"/>
                <a:ea typeface="Batang" panose="02030600000101010101" pitchFamily="18" charset="-127"/>
                <a:cs typeface="Times New Roman" panose="02020603050405020304" pitchFamily="18" charset="0"/>
              </a:rPr>
              <a:t>RAI 30003-001-(13859)-21/08/2015</a:t>
            </a:r>
            <a:endParaRPr lang="es-MX" sz="800" dirty="0"/>
          </a:p>
        </p:txBody>
      </p:sp>
      <p:sp>
        <p:nvSpPr>
          <p:cNvPr id="35" name="CuadroTexto 34"/>
          <p:cNvSpPr txBox="1"/>
          <p:nvPr/>
        </p:nvSpPr>
        <p:spPr>
          <a:xfrm>
            <a:off x="0" y="8812617"/>
            <a:ext cx="6652783" cy="584775"/>
          </a:xfrm>
          <a:prstGeom prst="rect">
            <a:avLst/>
          </a:prstGeom>
          <a:noFill/>
        </p:spPr>
        <p:txBody>
          <a:bodyPr wrap="none" rtlCol="0">
            <a:spAutoFit/>
          </a:bodyPr>
          <a:lstStyle/>
          <a:p>
            <a:r>
              <a:rPr lang="es-MX" sz="800" i="1" dirty="0" smtClean="0">
                <a:solidFill>
                  <a:schemeClr val="bg1">
                    <a:lumMod val="50000"/>
                  </a:schemeClr>
                </a:solidFill>
              </a:rPr>
              <a:t>Documento Destinado al Público en General				Beatriz López Mejía</a:t>
            </a:r>
          </a:p>
          <a:p>
            <a:r>
              <a:rPr lang="es-MX" sz="800" i="1" dirty="0" smtClean="0">
                <a:solidFill>
                  <a:schemeClr val="bg1">
                    <a:lumMod val="50000"/>
                  </a:schemeClr>
                </a:solidFill>
              </a:rPr>
              <a:t>Línea FIMSE (01461) 215-1234				Analista en Jefe  </a:t>
            </a:r>
            <a:r>
              <a:rPr lang="es-MX" sz="800" dirty="0" smtClean="0"/>
              <a:t>    </a:t>
            </a:r>
            <a:r>
              <a:rPr lang="es-MX" sz="800" dirty="0" smtClean="0">
                <a:solidFill>
                  <a:schemeClr val="accent5"/>
                </a:solidFill>
                <a:hlinkClick r:id="rId3"/>
              </a:rPr>
              <a:t>be</a:t>
            </a:r>
            <a:r>
              <a:rPr lang="es-MX" sz="800" dirty="0" smtClean="0">
                <a:hlinkClick r:id="rId3"/>
              </a:rPr>
              <a:t>atriz.lopez@fimse.com</a:t>
            </a:r>
            <a:endParaRPr lang="es-MX" sz="800" dirty="0" smtClean="0"/>
          </a:p>
          <a:p>
            <a:endParaRPr lang="es-MX" sz="800" dirty="0" smtClean="0"/>
          </a:p>
          <a:p>
            <a:endParaRPr lang="es-MX" sz="800" dirty="0"/>
          </a:p>
        </p:txBody>
      </p:sp>
      <p:sp>
        <p:nvSpPr>
          <p:cNvPr id="36" name="Flecha derecha 35"/>
          <p:cNvSpPr/>
          <p:nvPr/>
        </p:nvSpPr>
        <p:spPr>
          <a:xfrm>
            <a:off x="43212" y="8751298"/>
            <a:ext cx="6647532" cy="61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4"/>
          <a:stretch>
            <a:fillRect/>
          </a:stretch>
        </p:blipFill>
        <p:spPr>
          <a:xfrm>
            <a:off x="0" y="1198488"/>
            <a:ext cx="6833435" cy="214213"/>
          </a:xfrm>
          <a:prstGeom prst="rect">
            <a:avLst/>
          </a:prstGeom>
        </p:spPr>
      </p:pic>
      <p:sp>
        <p:nvSpPr>
          <p:cNvPr id="19" name="Rectángulo 18"/>
          <p:cNvSpPr/>
          <p:nvPr/>
        </p:nvSpPr>
        <p:spPr>
          <a:xfrm>
            <a:off x="64428" y="5126673"/>
            <a:ext cx="3429000" cy="369332"/>
          </a:xfrm>
          <a:prstGeom prst="rect">
            <a:avLst/>
          </a:prstGeom>
        </p:spPr>
        <p:txBody>
          <a:bodyPr>
            <a:spAutoFit/>
          </a:bodyPr>
          <a:lstStyle/>
          <a:p>
            <a:endParaRPr lang="es-MX" sz="600" dirty="0" smtClean="0"/>
          </a:p>
          <a:p>
            <a:endParaRPr lang="es-MX" sz="600" dirty="0"/>
          </a:p>
          <a:p>
            <a:endParaRPr lang="es-MX" sz="600" dirty="0"/>
          </a:p>
        </p:txBody>
      </p:sp>
      <p:sp>
        <p:nvSpPr>
          <p:cNvPr id="13" name="Rectángulo 12"/>
          <p:cNvSpPr/>
          <p:nvPr/>
        </p:nvSpPr>
        <p:spPr>
          <a:xfrm>
            <a:off x="1302563" y="802087"/>
            <a:ext cx="1386406" cy="338554"/>
          </a:xfrm>
          <a:prstGeom prst="rect">
            <a:avLst/>
          </a:prstGeom>
          <a:noFill/>
        </p:spPr>
        <p:txBody>
          <a:bodyPr wrap="none" lIns="91440" tIns="45720" rIns="91440" bIns="45720">
            <a:spAutoFit/>
          </a:bodyPr>
          <a:lstStyle/>
          <a:p>
            <a:pPr algn="ctr"/>
            <a:r>
              <a:rPr lang="es-ES" sz="1600" dirty="0" smtClean="0">
                <a:ln w="0"/>
                <a:solidFill>
                  <a:schemeClr val="accent5"/>
                </a:solidFill>
                <a:effectLst>
                  <a:outerShdw blurRad="38100" dist="19050" dir="2700000" algn="tl" rotWithShape="0">
                    <a:schemeClr val="dk1">
                      <a:alpha val="40000"/>
                    </a:schemeClr>
                  </a:outerShdw>
                </a:effectLst>
              </a:rPr>
              <a:t>11 Junio</a:t>
            </a:r>
            <a:r>
              <a:rPr lang="es-ES" sz="1600" b="0" cap="none" spc="0" dirty="0" smtClean="0">
                <a:ln w="0"/>
                <a:solidFill>
                  <a:schemeClr val="accent5"/>
                </a:solidFill>
                <a:effectLst>
                  <a:outerShdw blurRad="38100" dist="19050" dir="2700000" algn="tl" rotWithShape="0">
                    <a:schemeClr val="dk1">
                      <a:alpha val="40000"/>
                    </a:schemeClr>
                  </a:outerShdw>
                </a:effectLst>
              </a:rPr>
              <a:t>, 2019</a:t>
            </a:r>
            <a:endParaRPr lang="es-ES" sz="1600" b="0" cap="none" spc="0" dirty="0">
              <a:ln w="0"/>
              <a:solidFill>
                <a:schemeClr val="accent5"/>
              </a:solidFill>
              <a:effectLst>
                <a:outerShdw blurRad="38100" dist="19050" dir="2700000" algn="tl" rotWithShape="0">
                  <a:schemeClr val="dk1">
                    <a:alpha val="40000"/>
                  </a:schemeClr>
                </a:outerShdw>
              </a:effectLst>
            </a:endParaRPr>
          </a:p>
        </p:txBody>
      </p:sp>
      <p:pic>
        <p:nvPicPr>
          <p:cNvPr id="2" name="Imagen 1"/>
          <p:cNvPicPr>
            <a:picLocks noChangeAspect="1"/>
          </p:cNvPicPr>
          <p:nvPr/>
        </p:nvPicPr>
        <p:blipFill>
          <a:blip r:embed="rId5"/>
          <a:stretch>
            <a:fillRect/>
          </a:stretch>
        </p:blipFill>
        <p:spPr>
          <a:xfrm>
            <a:off x="553216" y="2308640"/>
            <a:ext cx="5751567" cy="4663660"/>
          </a:xfrm>
          <a:prstGeom prst="rect">
            <a:avLst/>
          </a:prstGeom>
        </p:spPr>
      </p:pic>
      <p:sp>
        <p:nvSpPr>
          <p:cNvPr id="6" name="Rectángulo 5"/>
          <p:cNvSpPr/>
          <p:nvPr/>
        </p:nvSpPr>
        <p:spPr>
          <a:xfrm>
            <a:off x="466725" y="1563603"/>
            <a:ext cx="3429000" cy="615553"/>
          </a:xfrm>
          <a:prstGeom prst="rect">
            <a:avLst/>
          </a:prstGeom>
        </p:spPr>
        <p:txBody>
          <a:bodyPr>
            <a:spAutoFit/>
          </a:bodyPr>
          <a:lstStyle/>
          <a:p>
            <a:pPr lvl="0"/>
            <a:r>
              <a:rPr lang="es-MX" sz="1200" b="1" dirty="0">
                <a:solidFill>
                  <a:srgbClr val="4472C4"/>
                </a:solidFill>
              </a:rPr>
              <a:t>CITIBANAMEX</a:t>
            </a:r>
          </a:p>
          <a:p>
            <a:pPr lvl="0"/>
            <a:r>
              <a:rPr lang="es-MX" sz="1100" b="1" dirty="0">
                <a:solidFill>
                  <a:srgbClr val="4472C4"/>
                </a:solidFill>
              </a:rPr>
              <a:t>Encuesta </a:t>
            </a:r>
            <a:r>
              <a:rPr lang="es-MX" sz="1100" b="1" dirty="0" err="1">
                <a:solidFill>
                  <a:srgbClr val="4472C4"/>
                </a:solidFill>
              </a:rPr>
              <a:t>Citibanamex</a:t>
            </a:r>
            <a:r>
              <a:rPr lang="es-MX" sz="1100" b="1" dirty="0">
                <a:solidFill>
                  <a:srgbClr val="4472C4"/>
                </a:solidFill>
              </a:rPr>
              <a:t> de Expectativas</a:t>
            </a:r>
          </a:p>
          <a:p>
            <a:pPr lvl="0"/>
            <a:r>
              <a:rPr lang="es-MX" sz="1100" b="1" dirty="0">
                <a:solidFill>
                  <a:srgbClr val="4472C4"/>
                </a:solidFill>
              </a:rPr>
              <a:t>05 junio 2019 </a:t>
            </a:r>
          </a:p>
        </p:txBody>
      </p:sp>
      <p:sp>
        <p:nvSpPr>
          <p:cNvPr id="7" name="CuadroTexto 6"/>
          <p:cNvSpPr txBox="1"/>
          <p:nvPr/>
        </p:nvSpPr>
        <p:spPr>
          <a:xfrm>
            <a:off x="4938703" y="7904913"/>
            <a:ext cx="1366080" cy="261610"/>
          </a:xfrm>
          <a:prstGeom prst="rect">
            <a:avLst/>
          </a:prstGeom>
          <a:noFill/>
        </p:spPr>
        <p:txBody>
          <a:bodyPr wrap="none" rtlCol="0">
            <a:spAutoFit/>
          </a:bodyPr>
          <a:lstStyle/>
          <a:p>
            <a:r>
              <a:rPr lang="es-MX" sz="1100" dirty="0" smtClean="0"/>
              <a:t>Fuente: </a:t>
            </a:r>
            <a:r>
              <a:rPr lang="es-MX" sz="1100" dirty="0" err="1" smtClean="0"/>
              <a:t>Citibanamex</a:t>
            </a:r>
            <a:endParaRPr lang="es-MX" sz="1100" dirty="0"/>
          </a:p>
        </p:txBody>
      </p:sp>
    </p:spTree>
    <p:extLst>
      <p:ext uri="{BB962C8B-B14F-4D97-AF65-F5344CB8AC3E}">
        <p14:creationId xmlns:p14="http://schemas.microsoft.com/office/powerpoint/2010/main" val="3807632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823973" y="32353"/>
            <a:ext cx="2009461" cy="830997"/>
          </a:xfrm>
          <a:prstGeom prst="rect">
            <a:avLst/>
          </a:prstGeom>
          <a:noFill/>
        </p:spPr>
        <p:txBody>
          <a:bodyPr wrap="none" lIns="91440" tIns="45720" rIns="91440" bIns="45720">
            <a:spAutoFit/>
          </a:bodyPr>
          <a:lstStyle/>
          <a:p>
            <a:pPr algn="ctr"/>
            <a:r>
              <a:rPr lang="es-E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Boletín</a:t>
            </a:r>
            <a:endParaRPr lang="es-E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2" name="Rectángulo 11"/>
          <p:cNvSpPr/>
          <p:nvPr/>
        </p:nvSpPr>
        <p:spPr>
          <a:xfrm>
            <a:off x="5120668" y="616818"/>
            <a:ext cx="1640577" cy="461665"/>
          </a:xfrm>
          <a:prstGeom prst="rect">
            <a:avLst/>
          </a:prstGeom>
          <a:noFill/>
        </p:spPr>
        <p:txBody>
          <a:bodyPr wrap="none" lIns="91440" tIns="45720" rIns="91440" bIns="45720">
            <a:spAutoFit/>
          </a:bodyPr>
          <a:lstStyle/>
          <a:p>
            <a:pPr algn="ctr"/>
            <a:r>
              <a:rPr lang="es-ES" sz="2400" b="0" cap="none" spc="0" dirty="0" smtClean="0">
                <a:ln w="0"/>
                <a:solidFill>
                  <a:schemeClr val="accent5"/>
                </a:solidFill>
                <a:effectLst>
                  <a:outerShdw blurRad="38100" dist="19050" dir="2700000" algn="tl" rotWithShape="0">
                    <a:schemeClr val="dk1">
                      <a:alpha val="40000"/>
                    </a:schemeClr>
                  </a:outerShdw>
                </a:effectLst>
              </a:rPr>
              <a:t>Informativo</a:t>
            </a:r>
            <a:endParaRPr lang="es-ES" sz="2400" b="0" cap="none" spc="0" dirty="0">
              <a:ln w="0"/>
              <a:solidFill>
                <a:schemeClr val="accent5"/>
              </a:solidFill>
              <a:effectLst>
                <a:outerShdw blurRad="38100" dist="19050" dir="2700000" algn="tl" rotWithShape="0">
                  <a:schemeClr val="dk1">
                    <a:alpha val="40000"/>
                  </a:schemeClr>
                </a:outerShdw>
              </a:effectLst>
            </a:endParaRPr>
          </a:p>
        </p:txBody>
      </p:sp>
      <p:pic>
        <p:nvPicPr>
          <p:cNvPr id="14" name="Imagen 13"/>
          <p:cNvPicPr>
            <a:picLocks noChangeAspect="1"/>
          </p:cNvPicPr>
          <p:nvPr/>
        </p:nvPicPr>
        <p:blipFill>
          <a:blip r:embed="rId2"/>
          <a:stretch>
            <a:fillRect/>
          </a:stretch>
        </p:blipFill>
        <p:spPr>
          <a:xfrm>
            <a:off x="0" y="0"/>
            <a:ext cx="1432695" cy="1158468"/>
          </a:xfrm>
          <a:prstGeom prst="rect">
            <a:avLst/>
          </a:prstGeom>
        </p:spPr>
      </p:pic>
      <p:sp>
        <p:nvSpPr>
          <p:cNvPr id="17" name="Rectángulo 16"/>
          <p:cNvSpPr/>
          <p:nvPr/>
        </p:nvSpPr>
        <p:spPr>
          <a:xfrm>
            <a:off x="1082177" y="470625"/>
            <a:ext cx="3429000" cy="377026"/>
          </a:xfrm>
          <a:prstGeom prst="rect">
            <a:avLst/>
          </a:prstGeom>
        </p:spPr>
        <p:txBody>
          <a:bodyPr>
            <a:spAutoFit/>
          </a:bodyPr>
          <a:lstStyle/>
          <a:p>
            <a:pPr algn="r">
              <a:spcAft>
                <a:spcPts val="300"/>
              </a:spcAft>
            </a:pPr>
            <a:r>
              <a:rPr lang="es-ES" sz="800" dirty="0" smtClean="0">
                <a:solidFill>
                  <a:srgbClr val="4684D0"/>
                </a:solidFill>
                <a:effectLst/>
                <a:latin typeface="Roboto"/>
                <a:ea typeface="Batang" panose="02030600000101010101" pitchFamily="18" charset="-127"/>
                <a:cs typeface="Times New Roman" panose="02020603050405020304" pitchFamily="18" charset="0"/>
              </a:rPr>
              <a:t>Empresa Registrada ante la Comisión Nacional Bancaria y de Valores</a:t>
            </a:r>
            <a:endParaRPr lang="es-MX" sz="800" dirty="0" smtClean="0">
              <a:solidFill>
                <a:srgbClr val="808080"/>
              </a:solidFill>
              <a:effectLst/>
              <a:latin typeface="Corbel" panose="020B0503020204020204" pitchFamily="34" charset="0"/>
              <a:ea typeface="Batang" panose="02030600000101010101" pitchFamily="18" charset="-127"/>
              <a:cs typeface="Times New Roman" panose="02020603050405020304" pitchFamily="18" charset="0"/>
            </a:endParaRPr>
          </a:p>
          <a:p>
            <a:pPr algn="r"/>
            <a:r>
              <a:rPr lang="es-ES" sz="800" dirty="0" smtClean="0">
                <a:solidFill>
                  <a:srgbClr val="4684D0"/>
                </a:solidFill>
                <a:effectLst/>
                <a:latin typeface="Roboto"/>
                <a:ea typeface="Batang" panose="02030600000101010101" pitchFamily="18" charset="-127"/>
                <a:cs typeface="Times New Roman" panose="02020603050405020304" pitchFamily="18" charset="0"/>
              </a:rPr>
              <a:t>RAI 30003-001-(13859)-21/08/2015</a:t>
            </a:r>
            <a:endParaRPr lang="es-MX" sz="800" dirty="0"/>
          </a:p>
        </p:txBody>
      </p:sp>
      <p:sp>
        <p:nvSpPr>
          <p:cNvPr id="28" name="CuadroTexto 27"/>
          <p:cNvSpPr txBox="1"/>
          <p:nvPr/>
        </p:nvSpPr>
        <p:spPr>
          <a:xfrm>
            <a:off x="319088" y="1479008"/>
            <a:ext cx="6115050" cy="6370975"/>
          </a:xfrm>
          <a:prstGeom prst="rect">
            <a:avLst/>
          </a:prstGeom>
          <a:noFill/>
        </p:spPr>
        <p:txBody>
          <a:bodyPr wrap="square" rtlCol="0">
            <a:spAutoFit/>
          </a:bodyPr>
          <a:lstStyle/>
          <a:p>
            <a:r>
              <a:rPr lang="es-MX" sz="1100" b="1" dirty="0" smtClean="0"/>
              <a:t>Declaraciones </a:t>
            </a:r>
            <a:r>
              <a:rPr lang="es-MX" sz="1100" b="1" dirty="0"/>
              <a:t>y Certificación de Análisis</a:t>
            </a:r>
          </a:p>
          <a:p>
            <a:endParaRPr lang="es-MX" sz="1100" b="1" dirty="0" smtClean="0"/>
          </a:p>
          <a:p>
            <a:pPr algn="just"/>
            <a:r>
              <a:rPr lang="es-MX" sz="800" dirty="0" smtClean="0"/>
              <a:t>Yo</a:t>
            </a:r>
            <a:r>
              <a:rPr lang="es-MX" sz="800" dirty="0"/>
              <a:t>, Beatriz López Mejía, certifico que los puntos de vista que se expresen en este documento son reflejo de mi opinión personal sobre los indicadores, empresas y toda la información vertida en éste reporte. Conforme a lo establecido en las Políticas y Lineamientos para evitar conflicto de interés establecido en la Guía de Inversión de FIMSE, los analistas bursátiles tienen que observar ciertas reglas que regulen su participación en el mercado, con el fin de prevenir la utilización de información privilegiada.</a:t>
            </a:r>
          </a:p>
          <a:p>
            <a:pPr algn="just"/>
            <a:endParaRPr lang="es-MX" sz="800" dirty="0"/>
          </a:p>
          <a:p>
            <a:pPr algn="just"/>
            <a:r>
              <a:rPr lang="es-MX" sz="800" dirty="0"/>
              <a:t>La remuneración de la Analista en Jefe se basa en actividades y servicios que van dirigidos a beneficiar a los clientes de FIMSE Asesoría Patrimonial Independiente S de RL de CV (FIMSE) y esta se determina con base en la rentabilidad de FIMSE y del desempeño individual del Analista en Jefe . La analista no ha recibido, no recibe, ni recibirá pago directo o compensación de alguna de las empresas o de cualquiera de las fuentes mencionadas en este reporte y que puedan ser sujetas de análisis en este documento.</a:t>
            </a:r>
          </a:p>
          <a:p>
            <a:pPr algn="just"/>
            <a:endParaRPr lang="es-MX" sz="800" dirty="0"/>
          </a:p>
          <a:p>
            <a:pPr algn="just"/>
            <a:r>
              <a:rPr lang="es-MX" sz="800" dirty="0"/>
              <a:t>Puede ser posible que FIMSE haya prestado, este prestando o brinde a futuro algún servicio a alguna fuente de información o empresa mencionada en este reporte. En los últimos 12 meses, FIMSE no ha recibido compensación por este concepto.</a:t>
            </a:r>
          </a:p>
          <a:p>
            <a:pPr algn="just"/>
            <a:endParaRPr lang="es-MX" sz="800" dirty="0"/>
          </a:p>
          <a:p>
            <a:pPr algn="just"/>
            <a:r>
              <a:rPr lang="es-MX" sz="800" dirty="0"/>
              <a:t>Ninguno de los miembros de FIMSE funge con algún cargo en alguna de las fuentes de información o empresas mencionadas en este reporte</a:t>
            </a:r>
          </a:p>
          <a:p>
            <a:pPr algn="just"/>
            <a:endParaRPr lang="es-MX" sz="800" dirty="0"/>
          </a:p>
          <a:p>
            <a:pPr algn="just"/>
            <a:r>
              <a:rPr lang="es-MX" sz="800" dirty="0"/>
              <a:t>Al cierre del último trimestre, ningún miembro de FIMSE mantiene inversiones  directa o indirectamente en valores o instrumentos financieros, que represente el 1%  o más de su cartera de inversión, de los valores en circulación o el 1% de la emisión subyacente de los valores o instrumentos de inversión mencionados en éste reporte.</a:t>
            </a:r>
          </a:p>
          <a:p>
            <a:pPr algn="just"/>
            <a:endParaRPr lang="es-MX" sz="800" dirty="0"/>
          </a:p>
          <a:p>
            <a:pPr algn="just"/>
            <a:r>
              <a:rPr lang="es-MX" sz="800" dirty="0"/>
              <a:t>El propósito de esta publicación y de sus servicios asociados es delinear el progreso de los mercados en los términos de la aplicación correcta de un sistema determinado. La información contenida en este reporte ha sido obtenida de fuentes consideradas como fidedignas. La información, estimaciones y recomendaciones que llegaran a incluirse en este reporte se encuentran vigentes a la fecha de su publicación, pero pueden ser sujetas de modificaciones o cambios.</a:t>
            </a:r>
          </a:p>
          <a:p>
            <a:pPr algn="just"/>
            <a:endParaRPr lang="es-MX" sz="800" dirty="0"/>
          </a:p>
          <a:p>
            <a:pPr algn="just"/>
            <a:r>
              <a:rPr lang="es-MX" sz="800" dirty="0"/>
              <a:t>“Reporte integrado y presentado con fundamento en el Anexo 15, Artículo 47, de las DCGA a las entidades financieras y demás personas que proporcionen servicios de inversión”</a:t>
            </a:r>
          </a:p>
          <a:p>
            <a:pPr algn="just"/>
            <a:endParaRPr lang="es-MX" sz="800" dirty="0"/>
          </a:p>
          <a:p>
            <a:pPr algn="just"/>
            <a:r>
              <a:rPr lang="es-MX" sz="800" dirty="0"/>
              <a:t>La guía de inversión definida por FIMSE considera:</a:t>
            </a:r>
          </a:p>
          <a:p>
            <a:pPr algn="just"/>
            <a:r>
              <a:rPr lang="es-MX" sz="800" dirty="0"/>
              <a:t>En el Mercado de Renta Variable:</a:t>
            </a:r>
          </a:p>
          <a:p>
            <a:pPr algn="just"/>
            <a:r>
              <a:rPr lang="es-MX" sz="800" dirty="0"/>
              <a:t>Compra:</a:t>
            </a:r>
          </a:p>
          <a:p>
            <a:pPr algn="just"/>
            <a:r>
              <a:rPr lang="es-MX" sz="800" dirty="0"/>
              <a:t>Cuando nuestra expectativa de rendimientos supera la expectativa del Índice de Precios de la BMV.</a:t>
            </a:r>
          </a:p>
          <a:p>
            <a:pPr algn="just"/>
            <a:r>
              <a:rPr lang="es-MX" sz="800" dirty="0"/>
              <a:t>Retención: </a:t>
            </a:r>
          </a:p>
          <a:p>
            <a:pPr algn="just"/>
            <a:r>
              <a:rPr lang="es-MX" sz="800" dirty="0"/>
              <a:t>Cuando nuestra expectativa de rendimientos sea similar a la expectativa del Índice de Precios de la BMV.</a:t>
            </a:r>
          </a:p>
          <a:p>
            <a:pPr algn="just"/>
            <a:r>
              <a:rPr lang="es-MX" sz="800" dirty="0"/>
              <a:t>Venta:</a:t>
            </a:r>
          </a:p>
          <a:p>
            <a:pPr algn="just"/>
            <a:r>
              <a:rPr lang="es-MX" sz="800" dirty="0"/>
              <a:t>Cuando nuestra expectativa de rendimientos sea inferior a la expectativa del Índice de Precios de la BMV.</a:t>
            </a:r>
          </a:p>
          <a:p>
            <a:pPr algn="just"/>
            <a:endParaRPr lang="es-MX" sz="800" dirty="0"/>
          </a:p>
          <a:p>
            <a:pPr algn="just"/>
            <a:r>
              <a:rPr lang="es-MX" sz="800" dirty="0"/>
              <a:t>En el Mercado de Deuda:</a:t>
            </a:r>
          </a:p>
          <a:p>
            <a:pPr algn="just"/>
            <a:r>
              <a:rPr lang="es-MX" sz="800" dirty="0"/>
              <a:t>Compra:</a:t>
            </a:r>
          </a:p>
          <a:p>
            <a:pPr algn="just"/>
            <a:r>
              <a:rPr lang="es-MX" sz="800" dirty="0"/>
              <a:t>Cuando nuestra expectativa de rendimientos supera la expectativa de la Inflación.</a:t>
            </a:r>
          </a:p>
          <a:p>
            <a:pPr algn="just"/>
            <a:r>
              <a:rPr lang="es-MX" sz="800" dirty="0"/>
              <a:t>Retención: </a:t>
            </a:r>
          </a:p>
          <a:p>
            <a:pPr algn="just"/>
            <a:r>
              <a:rPr lang="es-MX" sz="800" dirty="0"/>
              <a:t>Cuando nuestra expectativa de rendimientos sea similar a la expectativa de la Inflación.</a:t>
            </a:r>
          </a:p>
          <a:p>
            <a:pPr algn="just"/>
            <a:r>
              <a:rPr lang="es-MX" sz="800" dirty="0"/>
              <a:t>Venta:</a:t>
            </a:r>
          </a:p>
          <a:p>
            <a:pPr algn="just"/>
            <a:r>
              <a:rPr lang="es-MX" sz="800" dirty="0"/>
              <a:t>Cuando nuestra expectativa de rendimientos sea inferior a la expectativa de la Inflación</a:t>
            </a:r>
            <a:r>
              <a:rPr lang="es-MX" sz="800" dirty="0" smtClean="0"/>
              <a:t>.</a:t>
            </a:r>
          </a:p>
          <a:p>
            <a:pPr algn="just"/>
            <a:endParaRPr lang="es-MX" sz="800" dirty="0"/>
          </a:p>
          <a:p>
            <a:pPr algn="just"/>
            <a:endParaRPr lang="es-MX" sz="800" dirty="0" smtClean="0"/>
          </a:p>
          <a:p>
            <a:pPr algn="just"/>
            <a:endParaRPr lang="es-MX" sz="800" dirty="0"/>
          </a:p>
          <a:p>
            <a:pPr algn="ctr"/>
            <a:r>
              <a:rPr lang="es-MX" sz="1000" b="1" dirty="0">
                <a:latin typeface="Arial Narrow" panose="020B0606020202030204" pitchFamily="34" charset="0"/>
              </a:rPr>
              <a:t>“Rendimientos pasados no garantizan Rendimientos Futuros” </a:t>
            </a:r>
          </a:p>
          <a:p>
            <a:pPr algn="just"/>
            <a:endParaRPr lang="es-MX" sz="800" dirty="0"/>
          </a:p>
        </p:txBody>
      </p:sp>
      <p:sp>
        <p:nvSpPr>
          <p:cNvPr id="35" name="CuadroTexto 34"/>
          <p:cNvSpPr txBox="1"/>
          <p:nvPr/>
        </p:nvSpPr>
        <p:spPr>
          <a:xfrm>
            <a:off x="0" y="8812617"/>
            <a:ext cx="6652783" cy="584775"/>
          </a:xfrm>
          <a:prstGeom prst="rect">
            <a:avLst/>
          </a:prstGeom>
          <a:noFill/>
        </p:spPr>
        <p:txBody>
          <a:bodyPr wrap="none" rtlCol="0">
            <a:spAutoFit/>
          </a:bodyPr>
          <a:lstStyle/>
          <a:p>
            <a:r>
              <a:rPr lang="es-MX" sz="800" i="1" dirty="0" smtClean="0">
                <a:solidFill>
                  <a:schemeClr val="bg1">
                    <a:lumMod val="50000"/>
                  </a:schemeClr>
                </a:solidFill>
              </a:rPr>
              <a:t>Documento Destinado al Público en General				Beatriz López Mejía</a:t>
            </a:r>
          </a:p>
          <a:p>
            <a:r>
              <a:rPr lang="es-MX" sz="800" i="1" dirty="0" smtClean="0">
                <a:solidFill>
                  <a:schemeClr val="bg1">
                    <a:lumMod val="50000"/>
                  </a:schemeClr>
                </a:solidFill>
              </a:rPr>
              <a:t>Línea FIMSE (01461) 215-1234				Analista en Jefe  </a:t>
            </a:r>
            <a:r>
              <a:rPr lang="es-MX" sz="800" dirty="0" smtClean="0"/>
              <a:t>    </a:t>
            </a:r>
            <a:r>
              <a:rPr lang="es-MX" sz="800" dirty="0" smtClean="0">
                <a:solidFill>
                  <a:schemeClr val="accent5"/>
                </a:solidFill>
                <a:hlinkClick r:id="rId3"/>
              </a:rPr>
              <a:t>be</a:t>
            </a:r>
            <a:r>
              <a:rPr lang="es-MX" sz="800" dirty="0" smtClean="0">
                <a:hlinkClick r:id="rId3"/>
              </a:rPr>
              <a:t>atriz.lopez@fimse.com</a:t>
            </a:r>
            <a:endParaRPr lang="es-MX" sz="800" dirty="0" smtClean="0"/>
          </a:p>
          <a:p>
            <a:endParaRPr lang="es-MX" sz="800" dirty="0" smtClean="0"/>
          </a:p>
          <a:p>
            <a:endParaRPr lang="es-MX" sz="800" dirty="0"/>
          </a:p>
        </p:txBody>
      </p:sp>
      <p:sp>
        <p:nvSpPr>
          <p:cNvPr id="36" name="Flecha derecha 35"/>
          <p:cNvSpPr/>
          <p:nvPr/>
        </p:nvSpPr>
        <p:spPr>
          <a:xfrm>
            <a:off x="43212" y="8751298"/>
            <a:ext cx="6647532" cy="61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4"/>
          <a:stretch>
            <a:fillRect/>
          </a:stretch>
        </p:blipFill>
        <p:spPr>
          <a:xfrm>
            <a:off x="0" y="1198488"/>
            <a:ext cx="6833435" cy="214213"/>
          </a:xfrm>
          <a:prstGeom prst="rect">
            <a:avLst/>
          </a:prstGeom>
        </p:spPr>
      </p:pic>
      <p:sp>
        <p:nvSpPr>
          <p:cNvPr id="19" name="Rectángulo 18"/>
          <p:cNvSpPr/>
          <p:nvPr/>
        </p:nvSpPr>
        <p:spPr>
          <a:xfrm>
            <a:off x="64428" y="5126673"/>
            <a:ext cx="3429000" cy="369332"/>
          </a:xfrm>
          <a:prstGeom prst="rect">
            <a:avLst/>
          </a:prstGeom>
        </p:spPr>
        <p:txBody>
          <a:bodyPr>
            <a:spAutoFit/>
          </a:bodyPr>
          <a:lstStyle/>
          <a:p>
            <a:endParaRPr lang="es-MX" sz="600" dirty="0" smtClean="0"/>
          </a:p>
          <a:p>
            <a:endParaRPr lang="es-MX" sz="600" dirty="0"/>
          </a:p>
          <a:p>
            <a:endParaRPr lang="es-MX" sz="600" dirty="0"/>
          </a:p>
        </p:txBody>
      </p:sp>
    </p:spTree>
    <p:extLst>
      <p:ext uri="{BB962C8B-B14F-4D97-AF65-F5344CB8AC3E}">
        <p14:creationId xmlns:p14="http://schemas.microsoft.com/office/powerpoint/2010/main" val="655753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34598</TotalTime>
  <Words>2654</Words>
  <Application>Microsoft Office PowerPoint</Application>
  <PresentationFormat>Carta (216 x 279 mm)</PresentationFormat>
  <Paragraphs>147</Paragraphs>
  <Slides>6</Slides>
  <Notes>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6</vt:i4>
      </vt:variant>
    </vt:vector>
  </HeadingPairs>
  <TitlesOfParts>
    <vt:vector size="18" baseType="lpstr">
      <vt:lpstr>Batang</vt:lpstr>
      <vt:lpstr>Arial</vt:lpstr>
      <vt:lpstr>Arial Narrow</vt:lpstr>
      <vt:lpstr>Arial Rounded MT Bold</vt:lpstr>
      <vt:lpstr>Bookman Old Style</vt:lpstr>
      <vt:lpstr>Calibri</vt:lpstr>
      <vt:lpstr>Calibri Light</vt:lpstr>
      <vt:lpstr>Corbel</vt:lpstr>
      <vt:lpstr>Roboto</vt:lpstr>
      <vt:lpstr>Tahoma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Intel</dc:creator>
  <cp:lastModifiedBy>Intel</cp:lastModifiedBy>
  <cp:revision>1517</cp:revision>
  <cp:lastPrinted>2018-03-12T02:04:27Z</cp:lastPrinted>
  <dcterms:created xsi:type="dcterms:W3CDTF">2018-01-03T00:17:34Z</dcterms:created>
  <dcterms:modified xsi:type="dcterms:W3CDTF">2019-06-28T03:30:31Z</dcterms:modified>
</cp:coreProperties>
</file>