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61" r:id="rId3"/>
    <p:sldId id="262" r:id="rId4"/>
    <p:sldId id="263" r:id="rId5"/>
    <p:sldId id="260" r:id="rId6"/>
  </p:sldIdLst>
  <p:sldSz cx="6858000" cy="9144000" type="letter"/>
  <p:notesSz cx="7102475" cy="93884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6CD"/>
    <a:srgbClr val="0F27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4434" autoAdjust="0"/>
  </p:normalViewPr>
  <p:slideViewPr>
    <p:cSldViewPr snapToGrid="0">
      <p:cViewPr>
        <p:scale>
          <a:sx n="100" d="100"/>
          <a:sy n="100" d="100"/>
        </p:scale>
        <p:origin x="1236" y="-666"/>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192CADA3-FF4D-4383-859A-518A4BE26BF0}" type="datetimeFigureOut">
              <a:rPr lang="es-MX" smtClean="0"/>
              <a:t>31/07/2019</a:t>
            </a:fld>
            <a:endParaRPr lang="es-MX"/>
          </a:p>
        </p:txBody>
      </p:sp>
      <p:sp>
        <p:nvSpPr>
          <p:cNvPr id="4" name="Marcador de imagen de diapositiva 3"/>
          <p:cNvSpPr>
            <a:spLocks noGrp="1" noRot="1" noChangeAspect="1"/>
          </p:cNvSpPr>
          <p:nvPr>
            <p:ph type="sldImg" idx="2"/>
          </p:nvPr>
        </p:nvSpPr>
        <p:spPr>
          <a:xfrm>
            <a:off x="2362200" y="1173163"/>
            <a:ext cx="2378075" cy="316865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90ECA314-8C98-47A2-B3EB-5E8D564B296A}" type="slidenum">
              <a:rPr lang="es-MX" smtClean="0"/>
              <a:t>‹Nº›</a:t>
            </a:fld>
            <a:endParaRPr lang="es-MX"/>
          </a:p>
        </p:txBody>
      </p:sp>
    </p:spTree>
    <p:extLst>
      <p:ext uri="{BB962C8B-B14F-4D97-AF65-F5344CB8AC3E}">
        <p14:creationId xmlns:p14="http://schemas.microsoft.com/office/powerpoint/2010/main" val="1400796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0ECA314-8C98-47A2-B3EB-5E8D564B296A}" type="slidenum">
              <a:rPr lang="es-MX" smtClean="0"/>
              <a:t>1</a:t>
            </a:fld>
            <a:endParaRPr lang="es-MX"/>
          </a:p>
        </p:txBody>
      </p:sp>
    </p:spTree>
    <p:extLst>
      <p:ext uri="{BB962C8B-B14F-4D97-AF65-F5344CB8AC3E}">
        <p14:creationId xmlns:p14="http://schemas.microsoft.com/office/powerpoint/2010/main" val="4240303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endiente</a:t>
            </a:r>
            <a:endParaRPr lang="es-MX" dirty="0"/>
          </a:p>
        </p:txBody>
      </p:sp>
      <p:sp>
        <p:nvSpPr>
          <p:cNvPr id="4" name="Marcador de número de diapositiva 3"/>
          <p:cNvSpPr>
            <a:spLocks noGrp="1"/>
          </p:cNvSpPr>
          <p:nvPr>
            <p:ph type="sldNum" sz="quarter" idx="10"/>
          </p:nvPr>
        </p:nvSpPr>
        <p:spPr/>
        <p:txBody>
          <a:bodyPr/>
          <a:lstStyle/>
          <a:p>
            <a:fld id="{90ECA314-8C98-47A2-B3EB-5E8D564B296A}" type="slidenum">
              <a:rPr lang="es-MX" smtClean="0"/>
              <a:t>2</a:t>
            </a:fld>
            <a:endParaRPr lang="es-MX"/>
          </a:p>
        </p:txBody>
      </p:sp>
    </p:spTree>
    <p:extLst>
      <p:ext uri="{BB962C8B-B14F-4D97-AF65-F5344CB8AC3E}">
        <p14:creationId xmlns:p14="http://schemas.microsoft.com/office/powerpoint/2010/main" val="2425799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0ECA314-8C98-47A2-B3EB-5E8D564B296A}" type="slidenum">
              <a:rPr lang="es-MX" smtClean="0"/>
              <a:t>3</a:t>
            </a:fld>
            <a:endParaRPr lang="es-MX"/>
          </a:p>
        </p:txBody>
      </p:sp>
    </p:spTree>
    <p:extLst>
      <p:ext uri="{BB962C8B-B14F-4D97-AF65-F5344CB8AC3E}">
        <p14:creationId xmlns:p14="http://schemas.microsoft.com/office/powerpoint/2010/main" val="229163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0ECA314-8C98-47A2-B3EB-5E8D564B296A}" type="slidenum">
              <a:rPr lang="es-MX" smtClean="0"/>
              <a:t>4</a:t>
            </a:fld>
            <a:endParaRPr lang="es-MX"/>
          </a:p>
        </p:txBody>
      </p:sp>
    </p:spTree>
    <p:extLst>
      <p:ext uri="{BB962C8B-B14F-4D97-AF65-F5344CB8AC3E}">
        <p14:creationId xmlns:p14="http://schemas.microsoft.com/office/powerpoint/2010/main" val="1271705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85EC2E-30AE-4A0E-A56D-2264AB73BF4A}" type="datetimeFigureOut">
              <a:rPr lang="es-MX" smtClean="0"/>
              <a:t>31/07/2019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2742314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85EC2E-30AE-4A0E-A56D-2264AB73BF4A}" type="datetimeFigureOut">
              <a:rPr lang="es-MX" smtClean="0"/>
              <a:t>31/07/2019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88832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85EC2E-30AE-4A0E-A56D-2264AB73BF4A}" type="datetimeFigureOut">
              <a:rPr lang="es-MX" smtClean="0"/>
              <a:t>31/07/2019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121374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85EC2E-30AE-4A0E-A56D-2264AB73BF4A}" type="datetimeFigureOut">
              <a:rPr lang="es-MX" smtClean="0"/>
              <a:t>31/07/2019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80170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385EC2E-30AE-4A0E-A56D-2264AB73BF4A}" type="datetimeFigureOut">
              <a:rPr lang="es-MX" smtClean="0"/>
              <a:t>31/07/2019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104545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385EC2E-30AE-4A0E-A56D-2264AB73BF4A}" type="datetimeFigureOut">
              <a:rPr lang="es-MX" smtClean="0"/>
              <a:t>31/07/2019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3839433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385EC2E-30AE-4A0E-A56D-2264AB73BF4A}" type="datetimeFigureOut">
              <a:rPr lang="es-MX" smtClean="0"/>
              <a:t>31/07/2019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2689922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385EC2E-30AE-4A0E-A56D-2264AB73BF4A}" type="datetimeFigureOut">
              <a:rPr lang="es-MX" smtClean="0"/>
              <a:t>31/07/2019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221152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5EC2E-30AE-4A0E-A56D-2264AB73BF4A}" type="datetimeFigureOut">
              <a:rPr lang="es-MX" smtClean="0"/>
              <a:t>31/07/2019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74548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85EC2E-30AE-4A0E-A56D-2264AB73BF4A}" type="datetimeFigureOut">
              <a:rPr lang="es-MX" smtClean="0"/>
              <a:t>31/07/2019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214705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85EC2E-30AE-4A0E-A56D-2264AB73BF4A}" type="datetimeFigureOut">
              <a:rPr lang="es-MX" smtClean="0"/>
              <a:t>31/07/2019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199857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385EC2E-30AE-4A0E-A56D-2264AB73BF4A}" type="datetimeFigureOut">
              <a:rPr lang="es-MX" smtClean="0"/>
              <a:t>31/07/2019</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05815A7-FBB7-4C90-896A-9CB936FAC272}" type="slidenum">
              <a:rPr lang="es-MX" smtClean="0"/>
              <a:t>‹Nº›</a:t>
            </a:fld>
            <a:endParaRPr lang="es-MX"/>
          </a:p>
        </p:txBody>
      </p:sp>
    </p:spTree>
    <p:extLst>
      <p:ext uri="{BB962C8B-B14F-4D97-AF65-F5344CB8AC3E}">
        <p14:creationId xmlns:p14="http://schemas.microsoft.com/office/powerpoint/2010/main" val="2692735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pn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emf"/><Relationship Id="rId5" Type="http://schemas.openxmlformats.org/officeDocument/2006/relationships/hyperlink" Target="mailto:beatriz.lopez@fimse.com" TargetMode="External"/><Relationship Id="rId10" Type="http://schemas.openxmlformats.org/officeDocument/2006/relationships/image" Target="../media/image7.emf"/><Relationship Id="rId4" Type="http://schemas.openxmlformats.org/officeDocument/2006/relationships/image" Target="../media/image2.png"/><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2.png"/><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hyperlink" Target="mailto:beatriz.lopez@fimse.com" TargetMode="External"/><Relationship Id="rId9" Type="http://schemas.openxmlformats.org/officeDocument/2006/relationships/image" Target="../media/image13.emf"/></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emf"/><Relationship Id="rId3" Type="http://schemas.openxmlformats.org/officeDocument/2006/relationships/image" Target="../media/image2.png"/><Relationship Id="rId7" Type="http://schemas.openxmlformats.org/officeDocument/2006/relationships/hyperlink" Target="https://www.elfinanciero.com.mx/opinion/enrique-quintana/plan-de-negocios-por-ahora-ni-fiesta-ni-velorio" TargetMode="External"/><Relationship Id="rId12"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fimse.com/" TargetMode="External"/><Relationship Id="rId11" Type="http://schemas.openxmlformats.org/officeDocument/2006/relationships/image" Target="../media/image17.emf"/><Relationship Id="rId5" Type="http://schemas.openxmlformats.org/officeDocument/2006/relationships/image" Target="../media/image9.png"/><Relationship Id="rId10" Type="http://schemas.openxmlformats.org/officeDocument/2006/relationships/image" Target="../media/image16.emf"/><Relationship Id="rId4" Type="http://schemas.openxmlformats.org/officeDocument/2006/relationships/hyperlink" Target="mailto:beatriz.lopez@fimse.com" TargetMode="External"/><Relationship Id="rId9" Type="http://schemas.openxmlformats.org/officeDocument/2006/relationships/image" Target="../media/image15.emf"/><Relationship Id="rId14" Type="http://schemas.openxmlformats.org/officeDocument/2006/relationships/image" Target="../media/image20.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mailto:beatriz.lopez@fimse.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beatriz.lopez@fimse.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2203066" y="1219200"/>
            <a:ext cx="4639488" cy="1298529"/>
          </a:xfrm>
          <a:prstGeom prst="rect">
            <a:avLst/>
          </a:prstGeom>
          <a:blipFill>
            <a:blip r:embed="rId3"/>
            <a:tile tx="0" ty="0" sx="100000" sy="100000" flip="none" algn="tl"/>
          </a:blipFill>
          <a:ln w="44450">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Rectángulo 10"/>
          <p:cNvSpPr/>
          <p:nvPr/>
        </p:nvSpPr>
        <p:spPr>
          <a:xfrm>
            <a:off x="4638359" y="1100279"/>
            <a:ext cx="2239780"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Boletín</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ángulo 11"/>
          <p:cNvSpPr/>
          <p:nvPr/>
        </p:nvSpPr>
        <p:spPr>
          <a:xfrm>
            <a:off x="4976075" y="1769658"/>
            <a:ext cx="1881925" cy="523220"/>
          </a:xfrm>
          <a:prstGeom prst="rect">
            <a:avLst/>
          </a:prstGeom>
          <a:noFill/>
        </p:spPr>
        <p:txBody>
          <a:bodyPr wrap="none" lIns="91440" tIns="45720" rIns="91440" bIns="45720">
            <a:spAutoFit/>
          </a:bodyPr>
          <a:lstStyle/>
          <a:p>
            <a:pPr algn="ctr"/>
            <a:r>
              <a:rPr lang="es-ES" sz="2800" b="0" cap="none" spc="0" dirty="0" smtClean="0">
                <a:ln w="0"/>
                <a:solidFill>
                  <a:schemeClr val="accent5"/>
                </a:solidFill>
                <a:effectLst>
                  <a:outerShdw blurRad="38100" dist="19050" dir="2700000" algn="tl" rotWithShape="0">
                    <a:schemeClr val="dk1">
                      <a:alpha val="40000"/>
                    </a:schemeClr>
                  </a:outerShdw>
                </a:effectLst>
              </a:rPr>
              <a:t>Informativo</a:t>
            </a:r>
            <a:endParaRPr lang="es-ES" sz="2800" b="0" cap="none" spc="0" dirty="0">
              <a:ln w="0"/>
              <a:solidFill>
                <a:schemeClr val="accent5"/>
              </a:solidFill>
              <a:effectLst>
                <a:outerShdw blurRad="38100" dist="19050" dir="2700000" algn="tl" rotWithShape="0">
                  <a:schemeClr val="dk1">
                    <a:alpha val="40000"/>
                  </a:schemeClr>
                </a:outerShdw>
              </a:effectLst>
            </a:endParaRPr>
          </a:p>
        </p:txBody>
      </p:sp>
      <p:sp>
        <p:nvSpPr>
          <p:cNvPr id="13" name="Rectángulo 12"/>
          <p:cNvSpPr/>
          <p:nvPr/>
        </p:nvSpPr>
        <p:spPr>
          <a:xfrm>
            <a:off x="2507905" y="2119487"/>
            <a:ext cx="1325492" cy="338554"/>
          </a:xfrm>
          <a:prstGeom prst="rect">
            <a:avLst/>
          </a:prstGeom>
          <a:noFill/>
        </p:spPr>
        <p:txBody>
          <a:bodyPr wrap="none" lIns="91440" tIns="45720" rIns="91440" bIns="45720">
            <a:spAutoFit/>
          </a:bodyPr>
          <a:lstStyle/>
          <a:p>
            <a:pPr algn="ctr"/>
            <a:r>
              <a:rPr lang="es-ES" sz="1600" dirty="0" smtClean="0">
                <a:ln w="0"/>
                <a:solidFill>
                  <a:schemeClr val="accent5"/>
                </a:solidFill>
                <a:effectLst>
                  <a:outerShdw blurRad="38100" dist="19050" dir="2700000" algn="tl" rotWithShape="0">
                    <a:schemeClr val="dk1">
                      <a:alpha val="40000"/>
                    </a:schemeClr>
                  </a:outerShdw>
                </a:effectLst>
              </a:rPr>
              <a:t>31</a:t>
            </a:r>
            <a:r>
              <a:rPr lang="es-ES" sz="1600" dirty="0" smtClean="0">
                <a:ln w="0"/>
                <a:solidFill>
                  <a:schemeClr val="accent5"/>
                </a:solidFill>
                <a:effectLst>
                  <a:outerShdw blurRad="38100" dist="19050" dir="2700000" algn="tl" rotWithShape="0">
                    <a:schemeClr val="dk1">
                      <a:alpha val="40000"/>
                    </a:schemeClr>
                  </a:outerShdw>
                </a:effectLst>
              </a:rPr>
              <a:t> </a:t>
            </a:r>
            <a:r>
              <a:rPr lang="es-ES" sz="1600" dirty="0" smtClean="0">
                <a:ln w="0"/>
                <a:solidFill>
                  <a:schemeClr val="accent5"/>
                </a:solidFill>
                <a:effectLst>
                  <a:outerShdw blurRad="38100" dist="19050" dir="2700000" algn="tl" rotWithShape="0">
                    <a:schemeClr val="dk1">
                      <a:alpha val="40000"/>
                    </a:schemeClr>
                  </a:outerShdw>
                </a:effectLst>
              </a:rPr>
              <a:t>Julio,</a:t>
            </a:r>
            <a:r>
              <a:rPr lang="es-ES" sz="1600" b="0" cap="none" spc="0" dirty="0" smtClean="0">
                <a:ln w="0"/>
                <a:solidFill>
                  <a:schemeClr val="accent5"/>
                </a:solidFill>
                <a:effectLst>
                  <a:outerShdw blurRad="38100" dist="19050" dir="2700000" algn="tl" rotWithShape="0">
                    <a:schemeClr val="dk1">
                      <a:alpha val="40000"/>
                    </a:schemeClr>
                  </a:outerShdw>
                </a:effectLst>
              </a:rPr>
              <a:t> 2019</a:t>
            </a:r>
            <a:endParaRPr lang="es-ES" sz="1600" b="0" cap="none" spc="0" dirty="0">
              <a:ln w="0"/>
              <a:solidFill>
                <a:schemeClr val="accent5"/>
              </a:solidFill>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a:blip r:embed="rId4"/>
          <a:stretch>
            <a:fillRect/>
          </a:stretch>
        </p:blipFill>
        <p:spPr>
          <a:xfrm>
            <a:off x="0" y="0"/>
            <a:ext cx="1432695" cy="1158468"/>
          </a:xfrm>
          <a:prstGeom prst="rect">
            <a:avLst/>
          </a:prstGeom>
        </p:spPr>
      </p:pic>
      <p:sp>
        <p:nvSpPr>
          <p:cNvPr id="15" name="CuadroTexto 14"/>
          <p:cNvSpPr txBox="1"/>
          <p:nvPr/>
        </p:nvSpPr>
        <p:spPr>
          <a:xfrm>
            <a:off x="1120364" y="912247"/>
            <a:ext cx="3834896" cy="276999"/>
          </a:xfrm>
          <a:prstGeom prst="rect">
            <a:avLst/>
          </a:prstGeom>
          <a:noFill/>
        </p:spPr>
        <p:txBody>
          <a:bodyPr wrap="none" rtlCol="0">
            <a:spAutoFit/>
          </a:bodyPr>
          <a:lstStyle/>
          <a:p>
            <a:r>
              <a:rPr lang="es-MX" sz="1200" dirty="0" smtClean="0">
                <a:solidFill>
                  <a:schemeClr val="accent5"/>
                </a:solidFill>
              </a:rPr>
              <a:t>FIMSE, Asesoría Patrimonial Independiente S de RL de CV</a:t>
            </a:r>
            <a:endParaRPr lang="es-MX" sz="1200" dirty="0">
              <a:solidFill>
                <a:schemeClr val="accent5"/>
              </a:solidFill>
            </a:endParaRPr>
          </a:p>
        </p:txBody>
      </p:sp>
      <p:sp>
        <p:nvSpPr>
          <p:cNvPr id="17" name="Rectángulo 16"/>
          <p:cNvSpPr/>
          <p:nvPr/>
        </p:nvSpPr>
        <p:spPr>
          <a:xfrm>
            <a:off x="3449139" y="390780"/>
            <a:ext cx="3429000" cy="377026"/>
          </a:xfrm>
          <a:prstGeom prst="rect">
            <a:avLst/>
          </a:prstGeom>
        </p:spPr>
        <p:txBody>
          <a:bodyPr>
            <a:spAutoFit/>
          </a:bodyPr>
          <a:lstStyle/>
          <a:p>
            <a:pPr algn="r">
              <a:spcAft>
                <a:spcPts val="300"/>
              </a:spcAft>
            </a:pPr>
            <a:r>
              <a:rPr lang="es-ES" sz="800" dirty="0" smtClean="0">
                <a:solidFill>
                  <a:srgbClr val="4684D0"/>
                </a:solidFill>
                <a:effectLst/>
                <a:latin typeface="Roboto"/>
                <a:ea typeface="Batang" panose="02030600000101010101" pitchFamily="18" charset="-127"/>
                <a:cs typeface="Times New Roman" panose="02020603050405020304" pitchFamily="18" charset="0"/>
              </a:rPr>
              <a:t>Empresa Registrada ante la Comisión Nacional Bancaria y de Valores</a:t>
            </a:r>
            <a:endParaRPr lang="es-MX" sz="800" dirty="0" smtClean="0">
              <a:solidFill>
                <a:srgbClr val="808080"/>
              </a:solidFill>
              <a:effectLst/>
              <a:latin typeface="Corbel" panose="020B0503020204020204" pitchFamily="34" charset="0"/>
              <a:ea typeface="Batang" panose="02030600000101010101" pitchFamily="18" charset="-127"/>
              <a:cs typeface="Times New Roman" panose="02020603050405020304" pitchFamily="18" charset="0"/>
            </a:endParaRPr>
          </a:p>
          <a:p>
            <a:pPr algn="r"/>
            <a:r>
              <a:rPr lang="es-ES" sz="800" dirty="0" smtClean="0">
                <a:solidFill>
                  <a:srgbClr val="4684D0"/>
                </a:solidFill>
                <a:effectLst/>
                <a:latin typeface="Roboto"/>
                <a:ea typeface="Batang" panose="02030600000101010101" pitchFamily="18" charset="-127"/>
                <a:cs typeface="Times New Roman" panose="02020603050405020304" pitchFamily="18" charset="0"/>
              </a:rPr>
              <a:t>RAI 30003-001-(13859)-21/08/2015</a:t>
            </a:r>
            <a:endParaRPr lang="es-MX" sz="800" dirty="0"/>
          </a:p>
        </p:txBody>
      </p:sp>
      <p:sp>
        <p:nvSpPr>
          <p:cNvPr id="19" name="Rectángulo 18"/>
          <p:cNvSpPr/>
          <p:nvPr/>
        </p:nvSpPr>
        <p:spPr>
          <a:xfrm>
            <a:off x="9094" y="2517326"/>
            <a:ext cx="6826222" cy="26225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200" b="1" i="1" dirty="0"/>
          </a:p>
        </p:txBody>
      </p:sp>
      <p:sp>
        <p:nvSpPr>
          <p:cNvPr id="28" name="CuadroTexto 27"/>
          <p:cNvSpPr txBox="1"/>
          <p:nvPr/>
        </p:nvSpPr>
        <p:spPr>
          <a:xfrm>
            <a:off x="9094" y="2744945"/>
            <a:ext cx="6802378" cy="1392689"/>
          </a:xfrm>
          <a:prstGeom prst="rect">
            <a:avLst/>
          </a:prstGeom>
          <a:noFill/>
        </p:spPr>
        <p:txBody>
          <a:bodyPr wrap="square" rtlCol="0">
            <a:spAutoFit/>
          </a:bodyPr>
          <a:lstStyle/>
          <a:p>
            <a:r>
              <a:rPr lang="es-MX" sz="1100" b="1" dirty="0" smtClean="0"/>
              <a:t>MERCADOS ACCIONARIOS</a:t>
            </a:r>
          </a:p>
          <a:p>
            <a:pPr algn="just"/>
            <a:r>
              <a:rPr lang="es-MX" sz="1050" dirty="0" smtClean="0"/>
              <a:t>Los mercados accionarios en Estados Unidos, alcanzaron máximos históricos. Las minutas del Comité de Mercado Abierto de la FED dieron cuenta de la preocupación alrededor del débil crecimiento global de la economía y la baja inflación local en Estados Unidos. Lo anterior fortalece la expectativa de los analistas especializados de que en la próxima reunión de la FED, programada para el 31 de julio, pudiera presentarse el primer recorte en su </a:t>
            </a:r>
            <a:r>
              <a:rPr lang="es-MX" sz="1050" dirty="0"/>
              <a:t>t</a:t>
            </a:r>
            <a:r>
              <a:rPr lang="es-MX" sz="1050" dirty="0" smtClean="0"/>
              <a:t>asa de interés objetivo en un cuarto de punto. Con éste movimiento, la FED tomaría medidas preventivas para mantener el crecimiento de la principal economía del mundo e incentivar el consumo local. El mercado permanecerá atento a la entrega de reportes corporativos correspondientes al 2do. Trimestre del 2019.</a:t>
            </a:r>
            <a:endParaRPr lang="es-MX" sz="1050" dirty="0"/>
          </a:p>
        </p:txBody>
      </p:sp>
      <p:sp>
        <p:nvSpPr>
          <p:cNvPr id="35" name="CuadroTexto 34"/>
          <p:cNvSpPr txBox="1"/>
          <p:nvPr/>
        </p:nvSpPr>
        <p:spPr>
          <a:xfrm>
            <a:off x="0" y="8812617"/>
            <a:ext cx="6652783" cy="584775"/>
          </a:xfrm>
          <a:prstGeom prst="rect">
            <a:avLst/>
          </a:prstGeom>
          <a:noFill/>
        </p:spPr>
        <p:txBody>
          <a:bodyPr wrap="none" rtlCol="0">
            <a:spAutoFit/>
          </a:bodyPr>
          <a:lstStyle/>
          <a:p>
            <a:r>
              <a:rPr lang="es-MX" sz="800" i="1" dirty="0" smtClean="0">
                <a:solidFill>
                  <a:schemeClr val="bg1">
                    <a:lumMod val="50000"/>
                  </a:schemeClr>
                </a:solidFill>
              </a:rPr>
              <a:t>Documento Destinado al Público en General				Beatriz López Mejía</a:t>
            </a:r>
          </a:p>
          <a:p>
            <a:r>
              <a:rPr lang="es-MX" sz="800" i="1" dirty="0" smtClean="0">
                <a:solidFill>
                  <a:schemeClr val="bg1">
                    <a:lumMod val="50000"/>
                  </a:schemeClr>
                </a:solidFill>
              </a:rPr>
              <a:t>Línea FIMSE (01461) 215-1234				Analista en Jefe  </a:t>
            </a:r>
            <a:r>
              <a:rPr lang="es-MX" sz="800" dirty="0" smtClean="0"/>
              <a:t>    </a:t>
            </a:r>
            <a:r>
              <a:rPr lang="es-MX" sz="800" dirty="0" smtClean="0">
                <a:solidFill>
                  <a:schemeClr val="accent5"/>
                </a:solidFill>
                <a:hlinkClick r:id="rId5"/>
              </a:rPr>
              <a:t>be</a:t>
            </a:r>
            <a:r>
              <a:rPr lang="es-MX" sz="800" dirty="0" smtClean="0">
                <a:hlinkClick r:id="rId5"/>
              </a:rPr>
              <a:t>atriz.lopez@fimse.com</a:t>
            </a:r>
            <a:endParaRPr lang="es-MX" sz="800" dirty="0" smtClean="0"/>
          </a:p>
          <a:p>
            <a:endParaRPr lang="es-MX" sz="800" dirty="0" smtClean="0"/>
          </a:p>
          <a:p>
            <a:endParaRPr lang="es-MX" sz="800" dirty="0"/>
          </a:p>
        </p:txBody>
      </p:sp>
      <p:sp>
        <p:nvSpPr>
          <p:cNvPr id="36" name="Flecha derecha 35"/>
          <p:cNvSpPr/>
          <p:nvPr/>
        </p:nvSpPr>
        <p:spPr>
          <a:xfrm>
            <a:off x="714375" y="8751298"/>
            <a:ext cx="602024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 name="Imagen 1"/>
          <p:cNvPicPr>
            <a:picLocks noChangeAspect="1"/>
          </p:cNvPicPr>
          <p:nvPr/>
        </p:nvPicPr>
        <p:blipFill>
          <a:blip r:embed="rId6"/>
          <a:stretch>
            <a:fillRect/>
          </a:stretch>
        </p:blipFill>
        <p:spPr>
          <a:xfrm>
            <a:off x="40176" y="7038975"/>
            <a:ext cx="1045228" cy="1981445"/>
          </a:xfrm>
          <a:prstGeom prst="rect">
            <a:avLst/>
          </a:prstGeom>
        </p:spPr>
      </p:pic>
      <p:sp>
        <p:nvSpPr>
          <p:cNvPr id="25" name="CuadroTexto 24"/>
          <p:cNvSpPr txBox="1"/>
          <p:nvPr/>
        </p:nvSpPr>
        <p:spPr>
          <a:xfrm>
            <a:off x="-15447" y="2484312"/>
            <a:ext cx="4592210" cy="307777"/>
          </a:xfrm>
          <a:prstGeom prst="rect">
            <a:avLst/>
          </a:prstGeom>
          <a:noFill/>
        </p:spPr>
        <p:txBody>
          <a:bodyPr wrap="square" rtlCol="0">
            <a:spAutoFit/>
          </a:bodyPr>
          <a:lstStyle/>
          <a:p>
            <a:r>
              <a:rPr lang="es-MX" sz="1400" b="1" i="1" dirty="0" smtClean="0">
                <a:solidFill>
                  <a:schemeClr val="bg1">
                    <a:lumMod val="85000"/>
                  </a:schemeClr>
                </a:solidFill>
              </a:rPr>
              <a:t>Servicios FIMSE</a:t>
            </a:r>
            <a:r>
              <a:rPr lang="es-MX" sz="1400" i="1" dirty="0" smtClean="0">
                <a:solidFill>
                  <a:schemeClr val="bg1">
                    <a:lumMod val="85000"/>
                  </a:schemeClr>
                </a:solidFill>
              </a:rPr>
              <a:t>: Capacitación Financiera Especializada</a:t>
            </a:r>
            <a:endParaRPr lang="es-MX" sz="1400" i="1" dirty="0">
              <a:solidFill>
                <a:schemeClr val="bg1">
                  <a:lumMod val="85000"/>
                </a:schemeClr>
              </a:solidFill>
            </a:endParaRPr>
          </a:p>
        </p:txBody>
      </p:sp>
      <p:sp>
        <p:nvSpPr>
          <p:cNvPr id="9" name="CuadroTexto 8"/>
          <p:cNvSpPr txBox="1"/>
          <p:nvPr/>
        </p:nvSpPr>
        <p:spPr>
          <a:xfrm>
            <a:off x="5486483" y="2528030"/>
            <a:ext cx="1356462" cy="261610"/>
          </a:xfrm>
          <a:prstGeom prst="rect">
            <a:avLst/>
          </a:prstGeom>
          <a:noFill/>
        </p:spPr>
        <p:txBody>
          <a:bodyPr wrap="none" rtlCol="0">
            <a:spAutoFit/>
          </a:bodyPr>
          <a:lstStyle/>
          <a:p>
            <a:r>
              <a:rPr lang="es-MX" sz="1100" i="1" dirty="0" smtClean="0">
                <a:solidFill>
                  <a:schemeClr val="bg1">
                    <a:lumMod val="85000"/>
                  </a:schemeClr>
                </a:solidFill>
              </a:rPr>
              <a:t>Publicación Semanal</a:t>
            </a:r>
            <a:endParaRPr lang="es-MX" sz="1100" i="1" dirty="0">
              <a:solidFill>
                <a:schemeClr val="bg1">
                  <a:lumMod val="85000"/>
                </a:schemeClr>
              </a:solidFill>
            </a:endParaRPr>
          </a:p>
        </p:txBody>
      </p:sp>
      <p:sp>
        <p:nvSpPr>
          <p:cNvPr id="5" name="Rectángulo 4"/>
          <p:cNvSpPr/>
          <p:nvPr/>
        </p:nvSpPr>
        <p:spPr>
          <a:xfrm>
            <a:off x="1162259" y="7178996"/>
            <a:ext cx="2016444" cy="1061829"/>
          </a:xfrm>
          <a:prstGeom prst="rect">
            <a:avLst/>
          </a:prstGeom>
        </p:spPr>
        <p:txBody>
          <a:bodyPr wrap="square">
            <a:spAutoFit/>
          </a:bodyPr>
          <a:lstStyle/>
          <a:p>
            <a:pPr algn="just"/>
            <a:r>
              <a:rPr lang="es-MX" sz="900" b="1" i="1" dirty="0" smtClean="0"/>
              <a:t>Para Tomar en Cuenta….</a:t>
            </a:r>
          </a:p>
          <a:p>
            <a:pPr algn="just"/>
            <a:endParaRPr lang="es-MX" sz="900" i="1" dirty="0" smtClean="0"/>
          </a:p>
          <a:p>
            <a:pPr algn="just"/>
            <a:r>
              <a:rPr lang="es-MX" sz="900" b="1" i="1" dirty="0" smtClean="0"/>
              <a:t>Internacional</a:t>
            </a:r>
            <a:r>
              <a:rPr lang="es-MX" sz="900" i="1" dirty="0" smtClean="0"/>
              <a:t>.- Control del Sector Minorista Estados Unidos.</a:t>
            </a:r>
          </a:p>
          <a:p>
            <a:pPr algn="just"/>
            <a:endParaRPr lang="es-MX" sz="900" b="1" i="1" dirty="0" smtClean="0"/>
          </a:p>
          <a:p>
            <a:pPr algn="just"/>
            <a:r>
              <a:rPr lang="es-MX" sz="900" b="1" i="1" dirty="0" smtClean="0"/>
              <a:t>México.-</a:t>
            </a:r>
            <a:r>
              <a:rPr lang="es-MX" sz="900" i="1" dirty="0" smtClean="0"/>
              <a:t>Evaluación del Plan de Negocios de Pemex..</a:t>
            </a:r>
            <a:endParaRPr lang="es-MX" sz="900" i="1" dirty="0"/>
          </a:p>
        </p:txBody>
      </p:sp>
      <p:sp>
        <p:nvSpPr>
          <p:cNvPr id="7" name="CuadroTexto 6"/>
          <p:cNvSpPr txBox="1"/>
          <p:nvPr/>
        </p:nvSpPr>
        <p:spPr>
          <a:xfrm>
            <a:off x="801873" y="6350835"/>
            <a:ext cx="1640193" cy="230832"/>
          </a:xfrm>
          <a:prstGeom prst="rect">
            <a:avLst/>
          </a:prstGeom>
          <a:noFill/>
        </p:spPr>
        <p:txBody>
          <a:bodyPr wrap="none" rtlCol="0">
            <a:spAutoFit/>
          </a:bodyPr>
          <a:lstStyle/>
          <a:p>
            <a:r>
              <a:rPr lang="es-MX" sz="900" b="1" dirty="0" smtClean="0">
                <a:latin typeface="Arial" panose="020B0604020202020204" pitchFamily="34" charset="0"/>
                <a:cs typeface="Arial" panose="020B0604020202020204" pitchFamily="34" charset="0"/>
              </a:rPr>
              <a:t>Parámetros Técnicos BMV</a:t>
            </a:r>
            <a:endParaRPr lang="es-MX" sz="9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7"/>
          <a:stretch>
            <a:fillRect/>
          </a:stretch>
        </p:blipFill>
        <p:spPr>
          <a:xfrm>
            <a:off x="13715" y="1222260"/>
            <a:ext cx="2525629" cy="1287266"/>
          </a:xfrm>
          <a:prstGeom prst="rect">
            <a:avLst/>
          </a:prstGeom>
        </p:spPr>
      </p:pic>
      <p:sp>
        <p:nvSpPr>
          <p:cNvPr id="6" name="CuadroTexto 5"/>
          <p:cNvSpPr txBox="1"/>
          <p:nvPr/>
        </p:nvSpPr>
        <p:spPr>
          <a:xfrm>
            <a:off x="1444556" y="1238037"/>
            <a:ext cx="1123950" cy="276999"/>
          </a:xfrm>
          <a:prstGeom prst="rect">
            <a:avLst/>
          </a:prstGeom>
          <a:noFill/>
        </p:spPr>
        <p:txBody>
          <a:bodyPr wrap="square" rtlCol="0">
            <a:spAutoFit/>
          </a:bodyPr>
          <a:lstStyle/>
          <a:p>
            <a:pPr algn="ctr"/>
            <a:r>
              <a:rPr lang="es-MX" sz="600" dirty="0" smtClean="0"/>
              <a:t>Día Mundial de la Población 11 Jul</a:t>
            </a:r>
            <a:endParaRPr lang="es-MX" sz="600" dirty="0"/>
          </a:p>
        </p:txBody>
      </p:sp>
      <p:sp>
        <p:nvSpPr>
          <p:cNvPr id="20" name="CuadroTexto 19"/>
          <p:cNvSpPr txBox="1"/>
          <p:nvPr/>
        </p:nvSpPr>
        <p:spPr>
          <a:xfrm>
            <a:off x="3234844" y="4026154"/>
            <a:ext cx="3576627" cy="2516073"/>
          </a:xfrm>
          <a:prstGeom prst="rect">
            <a:avLst/>
          </a:prstGeom>
          <a:noFill/>
        </p:spPr>
        <p:txBody>
          <a:bodyPr wrap="square" rtlCol="0">
            <a:spAutoFit/>
          </a:bodyPr>
          <a:lstStyle/>
          <a:p>
            <a:pPr algn="just"/>
            <a:r>
              <a:rPr lang="es-MX" sz="1050" dirty="0" smtClean="0"/>
              <a:t>En México, la publicación de los datos de producción industrial que dan cuenta de una baja, terminaron por afectar el desempeño de la Bolsa Mexicana, ya que parecen fortalecer la expectativa de que la economía mexicana se encuentra por entrar a una recesión técnica. Sumado a lo anterior, éste martes el Gobierno Federal, dio a conocer el Plan de negocios para Pemex, que en opinión de algunos analistas, quedó por debajo de las expectativas, con una menor disminución a lo esperado en la carga fiscal y dejando abierta la posibilidad de la construcción del proyecto de la refinería de Dos Bocas. El proyecto restaría recursos a la paraestatal, que mantiene un importante nivel de deuda, lo que vuelve a prender las alarmas respecto de una rebaja en su calificación crediticia.  Por el momento, la Bolsa, el peso y los bonos de Pemex reaccionaron con poco optimismo al Plan de negocios.</a:t>
            </a:r>
            <a:endParaRPr lang="es-MX" sz="1050" dirty="0"/>
          </a:p>
        </p:txBody>
      </p:sp>
      <p:pic>
        <p:nvPicPr>
          <p:cNvPr id="8" name="Imagen 7"/>
          <p:cNvPicPr>
            <a:picLocks noChangeAspect="1"/>
          </p:cNvPicPr>
          <p:nvPr/>
        </p:nvPicPr>
        <p:blipFill>
          <a:blip r:embed="rId8"/>
          <a:stretch>
            <a:fillRect/>
          </a:stretch>
        </p:blipFill>
        <p:spPr>
          <a:xfrm>
            <a:off x="114900" y="4539724"/>
            <a:ext cx="3095403" cy="1840619"/>
          </a:xfrm>
          <a:prstGeom prst="rect">
            <a:avLst/>
          </a:prstGeom>
        </p:spPr>
      </p:pic>
      <p:sp>
        <p:nvSpPr>
          <p:cNvPr id="16" name="CuadroTexto 15"/>
          <p:cNvSpPr txBox="1"/>
          <p:nvPr/>
        </p:nvSpPr>
        <p:spPr>
          <a:xfrm>
            <a:off x="220601" y="4069129"/>
            <a:ext cx="2883999" cy="507831"/>
          </a:xfrm>
          <a:prstGeom prst="rect">
            <a:avLst/>
          </a:prstGeom>
          <a:noFill/>
        </p:spPr>
        <p:txBody>
          <a:bodyPr wrap="square" rtlCol="0">
            <a:spAutoFit/>
          </a:bodyPr>
          <a:lstStyle/>
          <a:p>
            <a:pPr algn="ctr"/>
            <a:r>
              <a:rPr lang="es-MX" sz="900" dirty="0" smtClean="0">
                <a:solidFill>
                  <a:schemeClr val="accent1"/>
                </a:solidFill>
                <a:effectLst>
                  <a:outerShdw blurRad="38100" dist="38100" dir="2700000" algn="tl">
                    <a:srgbClr val="000000">
                      <a:alpha val="43137"/>
                    </a:srgbClr>
                  </a:outerShdw>
                </a:effectLst>
              </a:rPr>
              <a:t>Probabilidad de Movimiento en la Tasa Objetivo de la FED, según los futuros en el CBOT para la próxima reunión de la FED el 31 de Julio del 2019.</a:t>
            </a:r>
            <a:endParaRPr lang="es-MX" sz="900" dirty="0">
              <a:solidFill>
                <a:schemeClr val="accent1"/>
              </a:solidFill>
              <a:effectLst>
                <a:outerShdw blurRad="38100" dist="38100" dir="2700000" algn="tl">
                  <a:srgbClr val="000000">
                    <a:alpha val="43137"/>
                  </a:srgbClr>
                </a:outerShdw>
              </a:effectLst>
            </a:endParaRPr>
          </a:p>
        </p:txBody>
      </p:sp>
      <p:pic>
        <p:nvPicPr>
          <p:cNvPr id="18" name="Imagen 17"/>
          <p:cNvPicPr>
            <a:picLocks noChangeAspect="1"/>
          </p:cNvPicPr>
          <p:nvPr/>
        </p:nvPicPr>
        <p:blipFill>
          <a:blip r:embed="rId9"/>
          <a:stretch>
            <a:fillRect/>
          </a:stretch>
        </p:blipFill>
        <p:spPr>
          <a:xfrm>
            <a:off x="580103" y="4723873"/>
            <a:ext cx="1420148" cy="390739"/>
          </a:xfrm>
          <a:prstGeom prst="rect">
            <a:avLst/>
          </a:prstGeom>
        </p:spPr>
      </p:pic>
      <p:pic>
        <p:nvPicPr>
          <p:cNvPr id="21" name="Imagen 20"/>
          <p:cNvPicPr>
            <a:picLocks noChangeAspect="1"/>
          </p:cNvPicPr>
          <p:nvPr/>
        </p:nvPicPr>
        <p:blipFill>
          <a:blip r:embed="rId10"/>
          <a:stretch>
            <a:fillRect/>
          </a:stretch>
        </p:blipFill>
        <p:spPr>
          <a:xfrm>
            <a:off x="3408225" y="6557827"/>
            <a:ext cx="3326392" cy="2177871"/>
          </a:xfrm>
          <a:prstGeom prst="rect">
            <a:avLst/>
          </a:prstGeom>
        </p:spPr>
      </p:pic>
      <p:pic>
        <p:nvPicPr>
          <p:cNvPr id="24" name="Imagen 23"/>
          <p:cNvPicPr>
            <a:picLocks noChangeAspect="1"/>
          </p:cNvPicPr>
          <p:nvPr/>
        </p:nvPicPr>
        <p:blipFill>
          <a:blip r:embed="rId11"/>
          <a:stretch>
            <a:fillRect/>
          </a:stretch>
        </p:blipFill>
        <p:spPr>
          <a:xfrm>
            <a:off x="40176" y="6607325"/>
            <a:ext cx="3064424" cy="405992"/>
          </a:xfrm>
          <a:prstGeom prst="rect">
            <a:avLst/>
          </a:prstGeom>
        </p:spPr>
      </p:pic>
    </p:spTree>
    <p:extLst>
      <p:ext uri="{BB962C8B-B14F-4D97-AF65-F5344CB8AC3E}">
        <p14:creationId xmlns:p14="http://schemas.microsoft.com/office/powerpoint/2010/main" val="2085057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823973" y="32353"/>
            <a:ext cx="2009461" cy="830997"/>
          </a:xfrm>
          <a:prstGeom prst="rect">
            <a:avLst/>
          </a:prstGeom>
          <a:noFill/>
        </p:spPr>
        <p:txBody>
          <a:bodyPr wrap="none" lIns="91440" tIns="45720" rIns="91440" bIns="45720">
            <a:spAutoFit/>
          </a:bodyPr>
          <a:lstStyle/>
          <a:p>
            <a:pPr algn="ctr"/>
            <a:r>
              <a:rPr lang="es-E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Boletín</a:t>
            </a:r>
            <a:endParaRPr lang="es-E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ángulo 11"/>
          <p:cNvSpPr/>
          <p:nvPr/>
        </p:nvSpPr>
        <p:spPr>
          <a:xfrm>
            <a:off x="5120668" y="616818"/>
            <a:ext cx="1640577" cy="461665"/>
          </a:xfrm>
          <a:prstGeom prst="rect">
            <a:avLst/>
          </a:prstGeom>
          <a:noFill/>
        </p:spPr>
        <p:txBody>
          <a:bodyPr wrap="none" lIns="91440" tIns="45720" rIns="91440" bIns="45720">
            <a:spAutoFit/>
          </a:bodyPr>
          <a:lstStyle/>
          <a:p>
            <a:pPr algn="ctr"/>
            <a:r>
              <a:rPr lang="es-ES" sz="2400" b="0" cap="none" spc="0" dirty="0" smtClean="0">
                <a:ln w="0"/>
                <a:solidFill>
                  <a:schemeClr val="accent5"/>
                </a:solidFill>
                <a:effectLst>
                  <a:outerShdw blurRad="38100" dist="19050" dir="2700000" algn="tl" rotWithShape="0">
                    <a:schemeClr val="dk1">
                      <a:alpha val="40000"/>
                    </a:schemeClr>
                  </a:outerShdw>
                </a:effectLst>
              </a:rPr>
              <a:t>Informativo</a:t>
            </a:r>
            <a:endParaRPr lang="es-ES" sz="2400" b="0" cap="none" spc="0" dirty="0">
              <a:ln w="0"/>
              <a:solidFill>
                <a:schemeClr val="accent5"/>
              </a:solidFill>
              <a:effectLst>
                <a:outerShdw blurRad="38100" dist="19050" dir="2700000" algn="tl" rotWithShape="0">
                  <a:schemeClr val="dk1">
                    <a:alpha val="40000"/>
                  </a:schemeClr>
                </a:outerShdw>
              </a:effectLst>
            </a:endParaRPr>
          </a:p>
        </p:txBody>
      </p:sp>
      <p:sp>
        <p:nvSpPr>
          <p:cNvPr id="13" name="Rectángulo 12"/>
          <p:cNvSpPr/>
          <p:nvPr/>
        </p:nvSpPr>
        <p:spPr>
          <a:xfrm>
            <a:off x="1506210" y="791424"/>
            <a:ext cx="1325492" cy="338554"/>
          </a:xfrm>
          <a:prstGeom prst="rect">
            <a:avLst/>
          </a:prstGeom>
          <a:noFill/>
        </p:spPr>
        <p:txBody>
          <a:bodyPr wrap="none" lIns="91440" tIns="45720" rIns="91440" bIns="45720">
            <a:spAutoFit/>
          </a:bodyPr>
          <a:lstStyle/>
          <a:p>
            <a:pPr algn="ctr"/>
            <a:r>
              <a:rPr lang="es-ES" sz="1600" dirty="0" smtClean="0">
                <a:ln w="0"/>
                <a:solidFill>
                  <a:schemeClr val="accent5"/>
                </a:solidFill>
                <a:effectLst>
                  <a:outerShdw blurRad="38100" dist="19050" dir="2700000" algn="tl" rotWithShape="0">
                    <a:schemeClr val="dk1">
                      <a:alpha val="40000"/>
                    </a:schemeClr>
                  </a:outerShdw>
                </a:effectLst>
              </a:rPr>
              <a:t>17 Julio</a:t>
            </a:r>
            <a:r>
              <a:rPr lang="es-ES" sz="1600" b="0" cap="none" spc="0" dirty="0" smtClean="0">
                <a:ln w="0"/>
                <a:solidFill>
                  <a:schemeClr val="accent5"/>
                </a:solidFill>
                <a:effectLst>
                  <a:outerShdw blurRad="38100" dist="19050" dir="2700000" algn="tl" rotWithShape="0">
                    <a:schemeClr val="dk1">
                      <a:alpha val="40000"/>
                    </a:schemeClr>
                  </a:outerShdw>
                </a:effectLst>
              </a:rPr>
              <a:t>, 2019</a:t>
            </a:r>
            <a:endParaRPr lang="es-ES" sz="1600" b="0" cap="none" spc="0" dirty="0">
              <a:ln w="0"/>
              <a:solidFill>
                <a:schemeClr val="accent5"/>
              </a:solidFill>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a:blip r:embed="rId3"/>
          <a:stretch>
            <a:fillRect/>
          </a:stretch>
        </p:blipFill>
        <p:spPr>
          <a:xfrm>
            <a:off x="0" y="0"/>
            <a:ext cx="1432695" cy="1078483"/>
          </a:xfrm>
          <a:prstGeom prst="rect">
            <a:avLst/>
          </a:prstGeom>
        </p:spPr>
      </p:pic>
      <p:sp>
        <p:nvSpPr>
          <p:cNvPr id="17" name="Rectángulo 16"/>
          <p:cNvSpPr/>
          <p:nvPr/>
        </p:nvSpPr>
        <p:spPr>
          <a:xfrm>
            <a:off x="1064310" y="279909"/>
            <a:ext cx="3429000" cy="377026"/>
          </a:xfrm>
          <a:prstGeom prst="rect">
            <a:avLst/>
          </a:prstGeom>
        </p:spPr>
        <p:txBody>
          <a:bodyPr>
            <a:spAutoFit/>
          </a:bodyPr>
          <a:lstStyle/>
          <a:p>
            <a:pPr algn="r">
              <a:spcAft>
                <a:spcPts val="300"/>
              </a:spcAft>
            </a:pPr>
            <a:r>
              <a:rPr lang="es-ES" sz="800" dirty="0" smtClean="0">
                <a:solidFill>
                  <a:srgbClr val="4684D0"/>
                </a:solidFill>
                <a:effectLst/>
                <a:latin typeface="Roboto"/>
                <a:ea typeface="Batang" panose="02030600000101010101" pitchFamily="18" charset="-127"/>
                <a:cs typeface="Times New Roman" panose="02020603050405020304" pitchFamily="18" charset="0"/>
              </a:rPr>
              <a:t>Empresa Registrada ante la Comisión Nacional Bancaria y de Valores</a:t>
            </a:r>
            <a:endParaRPr lang="es-MX" sz="800" dirty="0" smtClean="0">
              <a:solidFill>
                <a:srgbClr val="808080"/>
              </a:solidFill>
              <a:effectLst/>
              <a:latin typeface="Corbel" panose="020B0503020204020204" pitchFamily="34" charset="0"/>
              <a:ea typeface="Batang" panose="02030600000101010101" pitchFamily="18" charset="-127"/>
              <a:cs typeface="Times New Roman" panose="02020603050405020304" pitchFamily="18" charset="0"/>
            </a:endParaRPr>
          </a:p>
          <a:p>
            <a:pPr algn="r"/>
            <a:r>
              <a:rPr lang="es-ES" sz="800" dirty="0" smtClean="0">
                <a:solidFill>
                  <a:srgbClr val="4684D0"/>
                </a:solidFill>
                <a:effectLst/>
                <a:latin typeface="Roboto"/>
                <a:ea typeface="Batang" panose="02030600000101010101" pitchFamily="18" charset="-127"/>
                <a:cs typeface="Times New Roman" panose="02020603050405020304" pitchFamily="18" charset="0"/>
              </a:rPr>
              <a:t>RAI 30003-001-(13859)-21/08/2015</a:t>
            </a:r>
            <a:endParaRPr lang="es-MX" sz="800" dirty="0"/>
          </a:p>
        </p:txBody>
      </p:sp>
      <p:sp>
        <p:nvSpPr>
          <p:cNvPr id="28" name="CuadroTexto 27"/>
          <p:cNvSpPr txBox="1"/>
          <p:nvPr/>
        </p:nvSpPr>
        <p:spPr>
          <a:xfrm>
            <a:off x="3068454" y="1208385"/>
            <a:ext cx="3820329" cy="3978012"/>
          </a:xfrm>
          <a:prstGeom prst="rect">
            <a:avLst/>
          </a:prstGeom>
          <a:noFill/>
        </p:spPr>
        <p:txBody>
          <a:bodyPr wrap="square" rtlCol="0">
            <a:spAutoFit/>
          </a:bodyPr>
          <a:lstStyle/>
          <a:p>
            <a:pPr algn="just"/>
            <a:r>
              <a:rPr lang="es-MX" sz="1100" b="1" dirty="0" smtClean="0"/>
              <a:t>PETRÓLEO Y BIENES BÁSICOS</a:t>
            </a:r>
            <a:endParaRPr lang="es-MX" sz="1100" b="1" dirty="0"/>
          </a:p>
          <a:p>
            <a:pPr algn="just"/>
            <a:r>
              <a:rPr lang="es-MX" sz="1050" dirty="0" smtClean="0"/>
              <a:t>Los </a:t>
            </a:r>
            <a:r>
              <a:rPr lang="es-MX" sz="1050" dirty="0"/>
              <a:t>precios del petróleo </a:t>
            </a:r>
            <a:r>
              <a:rPr lang="es-MX" sz="1050" dirty="0" smtClean="0"/>
              <a:t>al alza en sus cotizaciones </a:t>
            </a:r>
            <a:r>
              <a:rPr lang="es-MX" sz="1050" dirty="0" err="1" smtClean="0"/>
              <a:t>despúes</a:t>
            </a:r>
            <a:r>
              <a:rPr lang="es-MX" sz="1050" dirty="0" smtClean="0"/>
              <a:t> de que </a:t>
            </a:r>
            <a:r>
              <a:rPr lang="es-MX" sz="1050" dirty="0"/>
              <a:t>se reanudó la producción en el Golfo de México tras el paso de la tormenta </a:t>
            </a:r>
            <a:r>
              <a:rPr lang="es-MX" sz="1050" dirty="0" smtClean="0"/>
              <a:t>Barry. </a:t>
            </a:r>
            <a:r>
              <a:rPr lang="es-MX" sz="1050" dirty="0" err="1" smtClean="0"/>
              <a:t>Además,el</a:t>
            </a:r>
            <a:r>
              <a:rPr lang="es-MX" sz="1050" dirty="0" smtClean="0"/>
              <a:t> </a:t>
            </a:r>
            <a:r>
              <a:rPr lang="es-MX" sz="1050" dirty="0"/>
              <a:t>auge de la industria de esquisto </a:t>
            </a:r>
            <a:r>
              <a:rPr lang="es-MX" sz="1050" dirty="0" smtClean="0"/>
              <a:t>sigue incrementando los suministros </a:t>
            </a:r>
            <a:r>
              <a:rPr lang="es-MX" sz="1050" dirty="0"/>
              <a:t>de Estados Unidos y </a:t>
            </a:r>
            <a:r>
              <a:rPr lang="es-MX" sz="1050" dirty="0" smtClean="0"/>
              <a:t>se contrarresta </a:t>
            </a:r>
            <a:r>
              <a:rPr lang="es-MX" sz="1050" dirty="0"/>
              <a:t>el efecto de las tensiones en Oriente Medio</a:t>
            </a:r>
            <a:r>
              <a:rPr lang="es-MX" sz="1050" dirty="0" smtClean="0"/>
              <a:t>. Con la </a:t>
            </a:r>
            <a:r>
              <a:rPr lang="es-MX" sz="1050" dirty="0" err="1" smtClean="0"/>
              <a:t>tomenta</a:t>
            </a:r>
            <a:r>
              <a:rPr lang="es-MX" sz="1050" dirty="0" smtClean="0"/>
              <a:t> Barry,  un </a:t>
            </a:r>
            <a:r>
              <a:rPr lang="es-MX" sz="1050" dirty="0"/>
              <a:t>74% de la producción tuvo que ser cerrada. </a:t>
            </a:r>
            <a:r>
              <a:rPr lang="es-MX" sz="1050" dirty="0" smtClean="0"/>
              <a:t>Adicionalmente, los </a:t>
            </a:r>
            <a:r>
              <a:rPr lang="es-MX" sz="1050" dirty="0"/>
              <a:t>datos de producción industrial en China y del sector minorista superaron las </a:t>
            </a:r>
            <a:r>
              <a:rPr lang="es-MX" sz="1050" dirty="0" smtClean="0"/>
              <a:t>expectativas de los </a:t>
            </a:r>
            <a:r>
              <a:rPr lang="es-MX" sz="1050" dirty="0" err="1" smtClean="0"/>
              <a:t>especialistas,lo</a:t>
            </a:r>
            <a:r>
              <a:rPr lang="es-MX" sz="1050" dirty="0" smtClean="0"/>
              <a:t> que impulso los precios del </a:t>
            </a:r>
            <a:r>
              <a:rPr lang="es-MX" sz="1050" dirty="0" err="1" smtClean="0"/>
              <a:t>petróleo,pero</a:t>
            </a:r>
            <a:r>
              <a:rPr lang="es-MX" sz="1050" dirty="0" smtClean="0"/>
              <a:t> </a:t>
            </a:r>
            <a:r>
              <a:rPr lang="es-MX" sz="1050" dirty="0"/>
              <a:t>las ganancias eran limitadas por cifras generales que mostraron el crecimiento económico trimestral del país más lento en décadas.</a:t>
            </a:r>
          </a:p>
          <a:p>
            <a:pPr algn="just"/>
            <a:endParaRPr lang="es-MX" sz="1050" dirty="0"/>
          </a:p>
          <a:p>
            <a:pPr algn="just"/>
            <a:r>
              <a:rPr lang="es-MX" sz="1050" dirty="0" smtClean="0"/>
              <a:t>La </a:t>
            </a:r>
            <a:r>
              <a:rPr lang="es-MX" sz="1050" dirty="0"/>
              <a:t>semana pasada, el oro ganó un 1.1% </a:t>
            </a:r>
            <a:r>
              <a:rPr lang="es-MX" sz="1050" dirty="0" smtClean="0"/>
              <a:t>ante la expectativa </a:t>
            </a:r>
            <a:r>
              <a:rPr lang="es-MX" sz="1050" dirty="0"/>
              <a:t>de un recorte de tasas por parte de la </a:t>
            </a:r>
            <a:r>
              <a:rPr lang="es-MX" sz="1050" dirty="0" err="1"/>
              <a:t>Fed</a:t>
            </a:r>
            <a:r>
              <a:rPr lang="es-MX" sz="1050" dirty="0"/>
              <a:t>, lo que también </a:t>
            </a:r>
            <a:r>
              <a:rPr lang="es-MX" sz="1050" dirty="0" smtClean="0"/>
              <a:t>afectó el desempeño del </a:t>
            </a:r>
            <a:r>
              <a:rPr lang="es-MX" sz="1050" dirty="0"/>
              <a:t>dólar. Las perspectivas para el </a:t>
            </a:r>
            <a:r>
              <a:rPr lang="es-MX" sz="1050" dirty="0" smtClean="0"/>
              <a:t>oro </a:t>
            </a:r>
            <a:r>
              <a:rPr lang="es-MX" sz="1050" dirty="0"/>
              <a:t>siguen siendo positivas, </a:t>
            </a:r>
            <a:r>
              <a:rPr lang="es-MX" sz="1050" dirty="0" smtClean="0"/>
              <a:t>en opinión de los analistas especializados, </a:t>
            </a:r>
            <a:r>
              <a:rPr lang="es-MX" sz="1050" dirty="0"/>
              <a:t>que esperan que el metal se mantenga respaldado por las expectativas de </a:t>
            </a:r>
            <a:r>
              <a:rPr lang="es-MX" sz="1050" dirty="0" smtClean="0"/>
              <a:t>tasa de </a:t>
            </a:r>
            <a:r>
              <a:rPr lang="es-MX" sz="1050" dirty="0" err="1" smtClean="0"/>
              <a:t>interes</a:t>
            </a:r>
            <a:r>
              <a:rPr lang="es-MX" sz="1050" dirty="0" smtClean="0"/>
              <a:t> </a:t>
            </a:r>
            <a:r>
              <a:rPr lang="es-MX" sz="1050" dirty="0"/>
              <a:t>más </a:t>
            </a:r>
            <a:r>
              <a:rPr lang="es-MX" sz="1050" dirty="0" smtClean="0"/>
              <a:t>bajas </a:t>
            </a:r>
            <a:r>
              <a:rPr lang="es-MX" sz="1050" dirty="0"/>
              <a:t>en Estados Unidos y las preocupaciones por el </a:t>
            </a:r>
            <a:r>
              <a:rPr lang="es-MX" sz="1050" dirty="0" smtClean="0"/>
              <a:t>crecimiento global. China reportó cifras de crecimiento en el segundo trimestre del 2019 por debajo de las expectativas, lo que incrementa el temor de que la afectación de las tensiones comerciales entre China y Estados Unidos,  deriven en una recesión global.</a:t>
            </a:r>
            <a:endParaRPr lang="es-MX" sz="1050" dirty="0"/>
          </a:p>
        </p:txBody>
      </p:sp>
      <p:sp>
        <p:nvSpPr>
          <p:cNvPr id="35" name="CuadroTexto 34"/>
          <p:cNvSpPr txBox="1"/>
          <p:nvPr/>
        </p:nvSpPr>
        <p:spPr>
          <a:xfrm>
            <a:off x="0" y="8812617"/>
            <a:ext cx="6652783" cy="584775"/>
          </a:xfrm>
          <a:prstGeom prst="rect">
            <a:avLst/>
          </a:prstGeom>
          <a:noFill/>
        </p:spPr>
        <p:txBody>
          <a:bodyPr wrap="none" rtlCol="0">
            <a:spAutoFit/>
          </a:bodyPr>
          <a:lstStyle/>
          <a:p>
            <a:r>
              <a:rPr lang="es-MX" sz="800" i="1" dirty="0" smtClean="0">
                <a:solidFill>
                  <a:schemeClr val="bg1">
                    <a:lumMod val="50000"/>
                  </a:schemeClr>
                </a:solidFill>
              </a:rPr>
              <a:t>Documento Destinado al Público en General				Beatriz López Mejía</a:t>
            </a:r>
          </a:p>
          <a:p>
            <a:r>
              <a:rPr lang="es-MX" sz="800" i="1" dirty="0" smtClean="0">
                <a:solidFill>
                  <a:schemeClr val="bg1">
                    <a:lumMod val="50000"/>
                  </a:schemeClr>
                </a:solidFill>
              </a:rPr>
              <a:t>Línea FIMSE (01461) 215-1234				Analista en Jefe  </a:t>
            </a:r>
            <a:r>
              <a:rPr lang="es-MX" sz="800" dirty="0" smtClean="0"/>
              <a:t>    </a:t>
            </a:r>
            <a:r>
              <a:rPr lang="es-MX" sz="800" dirty="0" smtClean="0">
                <a:solidFill>
                  <a:schemeClr val="accent5"/>
                </a:solidFill>
                <a:hlinkClick r:id="rId4"/>
              </a:rPr>
              <a:t>be</a:t>
            </a:r>
            <a:r>
              <a:rPr lang="es-MX" sz="800" dirty="0" smtClean="0">
                <a:hlinkClick r:id="rId4"/>
              </a:rPr>
              <a:t>atriz.lopez@fimse.com</a:t>
            </a:r>
            <a:endParaRPr lang="es-MX" sz="800" dirty="0" smtClean="0"/>
          </a:p>
          <a:p>
            <a:endParaRPr lang="es-MX" sz="800" dirty="0" smtClean="0"/>
          </a:p>
          <a:p>
            <a:endParaRPr lang="es-MX" sz="800" dirty="0"/>
          </a:p>
        </p:txBody>
      </p:sp>
      <p:sp>
        <p:nvSpPr>
          <p:cNvPr id="36" name="Flecha derecha 35"/>
          <p:cNvSpPr/>
          <p:nvPr/>
        </p:nvSpPr>
        <p:spPr>
          <a:xfrm>
            <a:off x="43212" y="8751298"/>
            <a:ext cx="6647532" cy="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3209926" y="5238623"/>
            <a:ext cx="3529332" cy="3000821"/>
          </a:xfrm>
          <a:prstGeom prst="rect">
            <a:avLst/>
          </a:prstGeom>
          <a:noFill/>
        </p:spPr>
        <p:txBody>
          <a:bodyPr wrap="square" rtlCol="0">
            <a:spAutoFit/>
          </a:bodyPr>
          <a:lstStyle/>
          <a:p>
            <a:pPr algn="just"/>
            <a:r>
              <a:rPr lang="es-MX" sz="1050" b="1" dirty="0" smtClean="0"/>
              <a:t>Tipo de CAMBIO</a:t>
            </a:r>
          </a:p>
          <a:p>
            <a:pPr algn="just"/>
            <a:r>
              <a:rPr lang="es-MX" sz="1050" dirty="0" err="1" smtClean="0"/>
              <a:t>Despúes</a:t>
            </a:r>
            <a:r>
              <a:rPr lang="es-MX" sz="1050" dirty="0" smtClean="0"/>
              <a:t> de la publicación de las minutas de la FED y de que los futuros en el Chicago </a:t>
            </a:r>
            <a:r>
              <a:rPr lang="es-MX" sz="1050" dirty="0" err="1" smtClean="0"/>
              <a:t>Board</a:t>
            </a:r>
            <a:r>
              <a:rPr lang="es-MX" sz="1050" dirty="0" smtClean="0"/>
              <a:t> of </a:t>
            </a:r>
            <a:r>
              <a:rPr lang="es-MX" sz="1050" dirty="0" err="1" smtClean="0"/>
              <a:t>Trade</a:t>
            </a:r>
            <a:r>
              <a:rPr lang="es-MX" sz="1050" dirty="0" smtClean="0"/>
              <a:t> manejen una probabilidad de 100% de un ajuste de un cuarto de </a:t>
            </a:r>
            <a:r>
              <a:rPr lang="es-MX" sz="1050" dirty="0"/>
              <a:t>p</a:t>
            </a:r>
            <a:r>
              <a:rPr lang="es-MX" sz="1050" dirty="0" smtClean="0"/>
              <a:t>unto en la tasa objetivo de la FED, en su reunión del 31 de julio próximo, el dólar </a:t>
            </a:r>
            <a:r>
              <a:rPr lang="es-MX" sz="1050" dirty="0" err="1" smtClean="0"/>
              <a:t>vió</a:t>
            </a:r>
            <a:r>
              <a:rPr lang="es-MX" sz="1050" dirty="0" smtClean="0"/>
              <a:t> afectado su desempeño respecto de la canasta de divisas más representativas. Esta situación pudo compensar la volatilidad que los analistas esperaban en el peso mexicano, como resultado de la renuncia del secretario Urzúa. Además, la tasa de interés en México sigue siendo atractiva, lo que permite que los especialistas consideren al peso en sus operaciones de “</a:t>
            </a:r>
            <a:r>
              <a:rPr lang="es-MX" sz="1050" dirty="0" err="1" smtClean="0"/>
              <a:t>carry</a:t>
            </a:r>
            <a:r>
              <a:rPr lang="es-MX" sz="1050" dirty="0" smtClean="0"/>
              <a:t> </a:t>
            </a:r>
            <a:r>
              <a:rPr lang="es-MX" sz="1050" dirty="0" err="1" smtClean="0"/>
              <a:t>trade</a:t>
            </a:r>
            <a:r>
              <a:rPr lang="es-MX" sz="1050" dirty="0" smtClean="0"/>
              <a:t>”.  Los analistas estiman que en los próximos </a:t>
            </a:r>
            <a:r>
              <a:rPr lang="es-MX" sz="1050" dirty="0" err="1" smtClean="0"/>
              <a:t>dias</a:t>
            </a:r>
            <a:r>
              <a:rPr lang="es-MX" sz="1050" dirty="0" smtClean="0"/>
              <a:t>, la cercanía de la primer fecha de evaluación de las medidas migratorias para detener los aranceles (22 de julio) y el análisis y evaluación del Plan de Negocios de Pemex, serán los factores que podrían afectar el desempeño del peso mexicano. La resistencia técnica se ubica en $19.35.</a:t>
            </a:r>
            <a:endParaRPr lang="es-MX" sz="1050" dirty="0"/>
          </a:p>
        </p:txBody>
      </p:sp>
      <p:pic>
        <p:nvPicPr>
          <p:cNvPr id="4" name="Imagen 3"/>
          <p:cNvPicPr>
            <a:picLocks noChangeAspect="1"/>
          </p:cNvPicPr>
          <p:nvPr/>
        </p:nvPicPr>
        <p:blipFill>
          <a:blip r:embed="rId5"/>
          <a:stretch>
            <a:fillRect/>
          </a:stretch>
        </p:blipFill>
        <p:spPr>
          <a:xfrm>
            <a:off x="-33314" y="1056528"/>
            <a:ext cx="6866748" cy="113915"/>
          </a:xfrm>
          <a:prstGeom prst="rect">
            <a:avLst/>
          </a:prstGeom>
        </p:spPr>
      </p:pic>
      <p:sp>
        <p:nvSpPr>
          <p:cNvPr id="37" name="CuadroTexto 36"/>
          <p:cNvSpPr txBox="1"/>
          <p:nvPr/>
        </p:nvSpPr>
        <p:spPr>
          <a:xfrm>
            <a:off x="3836720" y="8605398"/>
            <a:ext cx="1261884" cy="169277"/>
          </a:xfrm>
          <a:prstGeom prst="rect">
            <a:avLst/>
          </a:prstGeom>
          <a:noFill/>
        </p:spPr>
        <p:txBody>
          <a:bodyPr wrap="none" rtlCol="0">
            <a:spAutoFit/>
          </a:bodyPr>
          <a:lstStyle/>
          <a:p>
            <a:r>
              <a:rPr lang="es-MX" sz="500" dirty="0" smtClean="0"/>
              <a:t>Fuentes: </a:t>
            </a:r>
            <a:r>
              <a:rPr lang="es-MX" sz="500" dirty="0" err="1" smtClean="0"/>
              <a:t>BBC,Bullionvault.com</a:t>
            </a:r>
            <a:r>
              <a:rPr lang="es-MX" sz="500" dirty="0" smtClean="0"/>
              <a:t>, </a:t>
            </a:r>
            <a:r>
              <a:rPr lang="es-MX" sz="500" dirty="0" err="1" smtClean="0"/>
              <a:t>Investing</a:t>
            </a:r>
            <a:r>
              <a:rPr lang="es-MX" sz="500" dirty="0"/>
              <a:t>.</a:t>
            </a:r>
          </a:p>
        </p:txBody>
      </p:sp>
      <p:sp>
        <p:nvSpPr>
          <p:cNvPr id="18" name="Rectángulo 17"/>
          <p:cNvSpPr/>
          <p:nvPr/>
        </p:nvSpPr>
        <p:spPr>
          <a:xfrm>
            <a:off x="163376" y="3294648"/>
            <a:ext cx="2538637" cy="230832"/>
          </a:xfrm>
          <a:prstGeom prst="rect">
            <a:avLst/>
          </a:prstGeom>
        </p:spPr>
        <p:txBody>
          <a:bodyPr wrap="square">
            <a:spAutoFit/>
          </a:bodyPr>
          <a:lstStyle/>
          <a:p>
            <a:pPr algn="ctr"/>
            <a:r>
              <a:rPr lang="es-MX" sz="900" dirty="0" smtClean="0">
                <a:solidFill>
                  <a:schemeClr val="accent1"/>
                </a:solidFill>
              </a:rPr>
              <a:t>Desempeño del Oro</a:t>
            </a:r>
            <a:endParaRPr lang="es-MX" sz="900" dirty="0"/>
          </a:p>
        </p:txBody>
      </p:sp>
      <p:sp>
        <p:nvSpPr>
          <p:cNvPr id="20" name="Rectángulo 19"/>
          <p:cNvSpPr/>
          <p:nvPr/>
        </p:nvSpPr>
        <p:spPr>
          <a:xfrm>
            <a:off x="-4803" y="5610207"/>
            <a:ext cx="3022026" cy="230832"/>
          </a:xfrm>
          <a:prstGeom prst="rect">
            <a:avLst/>
          </a:prstGeom>
        </p:spPr>
        <p:txBody>
          <a:bodyPr wrap="square">
            <a:spAutoFit/>
          </a:bodyPr>
          <a:lstStyle/>
          <a:p>
            <a:pPr lvl="0" algn="ctr"/>
            <a:r>
              <a:rPr lang="es-MX" sz="900" dirty="0" smtClean="0">
                <a:solidFill>
                  <a:srgbClr val="5B9BD5"/>
                </a:solidFill>
              </a:rPr>
              <a:t>Desempeño del Tipo de Cambio </a:t>
            </a:r>
            <a:r>
              <a:rPr lang="es-MX" sz="900" dirty="0" err="1" smtClean="0">
                <a:solidFill>
                  <a:srgbClr val="5B9BD5"/>
                </a:solidFill>
              </a:rPr>
              <a:t>üñtimos</a:t>
            </a:r>
            <a:r>
              <a:rPr lang="es-MX" sz="900" dirty="0" smtClean="0">
                <a:solidFill>
                  <a:srgbClr val="5B9BD5"/>
                </a:solidFill>
              </a:rPr>
              <a:t> 12 meses.</a:t>
            </a:r>
            <a:endParaRPr lang="es-MX" sz="900" dirty="0">
              <a:solidFill>
                <a:prstClr val="black"/>
              </a:solidFill>
            </a:endParaRPr>
          </a:p>
        </p:txBody>
      </p:sp>
      <p:pic>
        <p:nvPicPr>
          <p:cNvPr id="5" name="Imagen 4"/>
          <p:cNvPicPr>
            <a:picLocks noChangeAspect="1"/>
          </p:cNvPicPr>
          <p:nvPr/>
        </p:nvPicPr>
        <p:blipFill>
          <a:blip r:embed="rId6"/>
          <a:stretch>
            <a:fillRect/>
          </a:stretch>
        </p:blipFill>
        <p:spPr>
          <a:xfrm>
            <a:off x="719690" y="1299651"/>
            <a:ext cx="1913047" cy="851385"/>
          </a:xfrm>
          <a:prstGeom prst="rect">
            <a:avLst/>
          </a:prstGeom>
        </p:spPr>
      </p:pic>
      <p:pic>
        <p:nvPicPr>
          <p:cNvPr id="6" name="Imagen 5"/>
          <p:cNvPicPr>
            <a:picLocks noChangeAspect="1"/>
          </p:cNvPicPr>
          <p:nvPr/>
        </p:nvPicPr>
        <p:blipFill>
          <a:blip r:embed="rId7"/>
          <a:stretch>
            <a:fillRect/>
          </a:stretch>
        </p:blipFill>
        <p:spPr>
          <a:xfrm>
            <a:off x="719691" y="2222306"/>
            <a:ext cx="1880227" cy="812384"/>
          </a:xfrm>
          <a:prstGeom prst="rect">
            <a:avLst/>
          </a:prstGeom>
        </p:spPr>
      </p:pic>
      <p:pic>
        <p:nvPicPr>
          <p:cNvPr id="7" name="Imagen 6"/>
          <p:cNvPicPr>
            <a:picLocks noChangeAspect="1"/>
          </p:cNvPicPr>
          <p:nvPr/>
        </p:nvPicPr>
        <p:blipFill>
          <a:blip r:embed="rId8"/>
          <a:stretch>
            <a:fillRect/>
          </a:stretch>
        </p:blipFill>
        <p:spPr>
          <a:xfrm>
            <a:off x="163376" y="3573699"/>
            <a:ext cx="2890488" cy="1776550"/>
          </a:xfrm>
          <a:prstGeom prst="rect">
            <a:avLst/>
          </a:prstGeom>
        </p:spPr>
      </p:pic>
      <p:pic>
        <p:nvPicPr>
          <p:cNvPr id="8" name="Imagen 7"/>
          <p:cNvPicPr>
            <a:picLocks noChangeAspect="1"/>
          </p:cNvPicPr>
          <p:nvPr/>
        </p:nvPicPr>
        <p:blipFill>
          <a:blip r:embed="rId9"/>
          <a:stretch>
            <a:fillRect/>
          </a:stretch>
        </p:blipFill>
        <p:spPr>
          <a:xfrm>
            <a:off x="99621" y="5928736"/>
            <a:ext cx="3110305" cy="2676661"/>
          </a:xfrm>
          <a:prstGeom prst="rect">
            <a:avLst/>
          </a:prstGeom>
        </p:spPr>
      </p:pic>
    </p:spTree>
    <p:extLst>
      <p:ext uri="{BB962C8B-B14F-4D97-AF65-F5344CB8AC3E}">
        <p14:creationId xmlns:p14="http://schemas.microsoft.com/office/powerpoint/2010/main" val="908136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823973" y="32353"/>
            <a:ext cx="2009461" cy="830997"/>
          </a:xfrm>
          <a:prstGeom prst="rect">
            <a:avLst/>
          </a:prstGeom>
          <a:noFill/>
        </p:spPr>
        <p:txBody>
          <a:bodyPr wrap="none" lIns="91440" tIns="45720" rIns="91440" bIns="45720">
            <a:spAutoFit/>
          </a:bodyPr>
          <a:lstStyle/>
          <a:p>
            <a:pPr algn="ctr"/>
            <a:r>
              <a:rPr lang="es-E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Boletín</a:t>
            </a:r>
            <a:endParaRPr lang="es-E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ángulo 11"/>
          <p:cNvSpPr/>
          <p:nvPr/>
        </p:nvSpPr>
        <p:spPr>
          <a:xfrm>
            <a:off x="5120668" y="616818"/>
            <a:ext cx="1640577" cy="461665"/>
          </a:xfrm>
          <a:prstGeom prst="rect">
            <a:avLst/>
          </a:prstGeom>
          <a:noFill/>
        </p:spPr>
        <p:txBody>
          <a:bodyPr wrap="none" lIns="91440" tIns="45720" rIns="91440" bIns="45720">
            <a:spAutoFit/>
          </a:bodyPr>
          <a:lstStyle/>
          <a:p>
            <a:pPr algn="ctr"/>
            <a:r>
              <a:rPr lang="es-ES" sz="2400" b="0" cap="none" spc="0" dirty="0" smtClean="0">
                <a:ln w="0"/>
                <a:solidFill>
                  <a:schemeClr val="accent5"/>
                </a:solidFill>
                <a:effectLst>
                  <a:outerShdw blurRad="38100" dist="19050" dir="2700000" algn="tl" rotWithShape="0">
                    <a:schemeClr val="dk1">
                      <a:alpha val="40000"/>
                    </a:schemeClr>
                  </a:outerShdw>
                </a:effectLst>
              </a:rPr>
              <a:t>Informativo</a:t>
            </a:r>
            <a:endParaRPr lang="es-ES" sz="2400" b="0" cap="none" spc="0" dirty="0">
              <a:ln w="0"/>
              <a:solidFill>
                <a:schemeClr val="accent5"/>
              </a:solidFill>
              <a:effectLst>
                <a:outerShdw blurRad="38100" dist="19050" dir="2700000" algn="tl" rotWithShape="0">
                  <a:schemeClr val="dk1">
                    <a:alpha val="40000"/>
                  </a:schemeClr>
                </a:outerShdw>
              </a:effectLst>
            </a:endParaRPr>
          </a:p>
        </p:txBody>
      </p:sp>
      <p:sp>
        <p:nvSpPr>
          <p:cNvPr id="13" name="Rectángulo 12"/>
          <p:cNvSpPr/>
          <p:nvPr/>
        </p:nvSpPr>
        <p:spPr>
          <a:xfrm>
            <a:off x="1333021" y="802087"/>
            <a:ext cx="1325492" cy="338554"/>
          </a:xfrm>
          <a:prstGeom prst="rect">
            <a:avLst/>
          </a:prstGeom>
          <a:noFill/>
        </p:spPr>
        <p:txBody>
          <a:bodyPr wrap="none" lIns="91440" tIns="45720" rIns="91440" bIns="45720">
            <a:spAutoFit/>
          </a:bodyPr>
          <a:lstStyle/>
          <a:p>
            <a:pPr algn="ctr"/>
            <a:r>
              <a:rPr lang="es-ES" sz="1600" dirty="0" smtClean="0">
                <a:ln w="0"/>
                <a:solidFill>
                  <a:schemeClr val="accent5"/>
                </a:solidFill>
                <a:effectLst>
                  <a:outerShdw blurRad="38100" dist="19050" dir="2700000" algn="tl" rotWithShape="0">
                    <a:schemeClr val="dk1">
                      <a:alpha val="40000"/>
                    </a:schemeClr>
                  </a:outerShdw>
                </a:effectLst>
              </a:rPr>
              <a:t>17 Julio</a:t>
            </a:r>
            <a:r>
              <a:rPr lang="es-ES" sz="1600" b="0" cap="none" spc="0" dirty="0" smtClean="0">
                <a:ln w="0"/>
                <a:solidFill>
                  <a:schemeClr val="accent5"/>
                </a:solidFill>
                <a:effectLst>
                  <a:outerShdw blurRad="38100" dist="19050" dir="2700000" algn="tl" rotWithShape="0">
                    <a:schemeClr val="dk1">
                      <a:alpha val="40000"/>
                    </a:schemeClr>
                  </a:outerShdw>
                </a:effectLst>
              </a:rPr>
              <a:t>, 2019</a:t>
            </a:r>
            <a:endParaRPr lang="es-ES" sz="1600" b="0" cap="none" spc="0" dirty="0">
              <a:ln w="0"/>
              <a:solidFill>
                <a:schemeClr val="accent5"/>
              </a:solidFill>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a:blip r:embed="rId3"/>
          <a:stretch>
            <a:fillRect/>
          </a:stretch>
        </p:blipFill>
        <p:spPr>
          <a:xfrm>
            <a:off x="0" y="0"/>
            <a:ext cx="1432695" cy="1062898"/>
          </a:xfrm>
          <a:prstGeom prst="rect">
            <a:avLst/>
          </a:prstGeom>
        </p:spPr>
      </p:pic>
      <p:sp>
        <p:nvSpPr>
          <p:cNvPr id="17" name="Rectángulo 16"/>
          <p:cNvSpPr/>
          <p:nvPr/>
        </p:nvSpPr>
        <p:spPr>
          <a:xfrm>
            <a:off x="1082177" y="470625"/>
            <a:ext cx="3429000" cy="377026"/>
          </a:xfrm>
          <a:prstGeom prst="rect">
            <a:avLst/>
          </a:prstGeom>
        </p:spPr>
        <p:txBody>
          <a:bodyPr>
            <a:spAutoFit/>
          </a:bodyPr>
          <a:lstStyle/>
          <a:p>
            <a:pPr algn="r">
              <a:spcAft>
                <a:spcPts val="300"/>
              </a:spcAft>
            </a:pPr>
            <a:r>
              <a:rPr lang="es-ES" sz="800" dirty="0" smtClean="0">
                <a:solidFill>
                  <a:srgbClr val="4684D0"/>
                </a:solidFill>
                <a:effectLst/>
                <a:latin typeface="Roboto"/>
                <a:ea typeface="Batang" panose="02030600000101010101" pitchFamily="18" charset="-127"/>
                <a:cs typeface="Times New Roman" panose="02020603050405020304" pitchFamily="18" charset="0"/>
              </a:rPr>
              <a:t>Empresa Registrada ante la Comisión Nacional Bancaria y de Valores</a:t>
            </a:r>
            <a:endParaRPr lang="es-MX" sz="800" dirty="0" smtClean="0">
              <a:solidFill>
                <a:srgbClr val="808080"/>
              </a:solidFill>
              <a:effectLst/>
              <a:latin typeface="Corbel" panose="020B0503020204020204" pitchFamily="34" charset="0"/>
              <a:ea typeface="Batang" panose="02030600000101010101" pitchFamily="18" charset="-127"/>
              <a:cs typeface="Times New Roman" panose="02020603050405020304" pitchFamily="18" charset="0"/>
            </a:endParaRPr>
          </a:p>
          <a:p>
            <a:pPr algn="r"/>
            <a:r>
              <a:rPr lang="es-ES" sz="800" dirty="0" smtClean="0">
                <a:solidFill>
                  <a:srgbClr val="4684D0"/>
                </a:solidFill>
                <a:effectLst/>
                <a:latin typeface="Roboto"/>
                <a:ea typeface="Batang" panose="02030600000101010101" pitchFamily="18" charset="-127"/>
                <a:cs typeface="Times New Roman" panose="02020603050405020304" pitchFamily="18" charset="0"/>
              </a:rPr>
              <a:t>RAI 30003-001-(13859)-21/08/2015</a:t>
            </a:r>
            <a:endParaRPr lang="es-MX" sz="800" dirty="0"/>
          </a:p>
        </p:txBody>
      </p:sp>
      <p:sp>
        <p:nvSpPr>
          <p:cNvPr id="35" name="CuadroTexto 34"/>
          <p:cNvSpPr txBox="1"/>
          <p:nvPr/>
        </p:nvSpPr>
        <p:spPr>
          <a:xfrm>
            <a:off x="0" y="8812617"/>
            <a:ext cx="6652783" cy="584775"/>
          </a:xfrm>
          <a:prstGeom prst="rect">
            <a:avLst/>
          </a:prstGeom>
          <a:noFill/>
        </p:spPr>
        <p:txBody>
          <a:bodyPr wrap="none" rtlCol="0">
            <a:spAutoFit/>
          </a:bodyPr>
          <a:lstStyle/>
          <a:p>
            <a:r>
              <a:rPr lang="es-MX" sz="800" i="1" dirty="0" smtClean="0">
                <a:solidFill>
                  <a:schemeClr val="bg1">
                    <a:lumMod val="50000"/>
                  </a:schemeClr>
                </a:solidFill>
              </a:rPr>
              <a:t>Documento Destinado al Público en General				Beatriz López Mejía</a:t>
            </a:r>
          </a:p>
          <a:p>
            <a:r>
              <a:rPr lang="es-MX" sz="800" i="1" dirty="0" smtClean="0">
                <a:solidFill>
                  <a:schemeClr val="bg1">
                    <a:lumMod val="50000"/>
                  </a:schemeClr>
                </a:solidFill>
              </a:rPr>
              <a:t>Línea FIMSE (01461) 215-1234				Analista en Jefe  </a:t>
            </a:r>
            <a:r>
              <a:rPr lang="es-MX" sz="800" dirty="0" smtClean="0"/>
              <a:t>    </a:t>
            </a:r>
            <a:r>
              <a:rPr lang="es-MX" sz="800" dirty="0" smtClean="0">
                <a:solidFill>
                  <a:schemeClr val="accent5"/>
                </a:solidFill>
                <a:hlinkClick r:id="rId4"/>
              </a:rPr>
              <a:t>be</a:t>
            </a:r>
            <a:r>
              <a:rPr lang="es-MX" sz="800" dirty="0" smtClean="0">
                <a:hlinkClick r:id="rId4"/>
              </a:rPr>
              <a:t>atriz.lopez@fimse.com</a:t>
            </a:r>
            <a:endParaRPr lang="es-MX" sz="800" dirty="0" smtClean="0"/>
          </a:p>
          <a:p>
            <a:endParaRPr lang="es-MX" sz="800" dirty="0" smtClean="0"/>
          </a:p>
          <a:p>
            <a:endParaRPr lang="es-MX" sz="800" dirty="0"/>
          </a:p>
        </p:txBody>
      </p:sp>
      <p:sp>
        <p:nvSpPr>
          <p:cNvPr id="36" name="Flecha derecha 35"/>
          <p:cNvSpPr/>
          <p:nvPr/>
        </p:nvSpPr>
        <p:spPr>
          <a:xfrm>
            <a:off x="161353" y="8759045"/>
            <a:ext cx="6647532" cy="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5"/>
          <a:stretch>
            <a:fillRect/>
          </a:stretch>
        </p:blipFill>
        <p:spPr>
          <a:xfrm>
            <a:off x="-8805" y="1130501"/>
            <a:ext cx="6833435" cy="135487"/>
          </a:xfrm>
          <a:prstGeom prst="rect">
            <a:avLst/>
          </a:prstGeom>
        </p:spPr>
      </p:pic>
      <p:cxnSp>
        <p:nvCxnSpPr>
          <p:cNvPr id="25" name="Conector recto 24"/>
          <p:cNvCxnSpPr/>
          <p:nvPr/>
        </p:nvCxnSpPr>
        <p:spPr>
          <a:xfrm>
            <a:off x="64428" y="5646388"/>
            <a:ext cx="3460832" cy="14288"/>
          </a:xfrm>
          <a:prstGeom prst="line">
            <a:avLst/>
          </a:prstGeom>
          <a:ln w="12700"/>
        </p:spPr>
        <p:style>
          <a:lnRef idx="3">
            <a:schemeClr val="accent5"/>
          </a:lnRef>
          <a:fillRef idx="0">
            <a:schemeClr val="accent5"/>
          </a:fillRef>
          <a:effectRef idx="2">
            <a:schemeClr val="accent5"/>
          </a:effectRef>
          <a:fontRef idx="minor">
            <a:schemeClr val="tx1"/>
          </a:fontRef>
        </p:style>
      </p:cxnSp>
      <p:sp>
        <p:nvSpPr>
          <p:cNvPr id="37" name="CuadroTexto 36"/>
          <p:cNvSpPr txBox="1"/>
          <p:nvPr/>
        </p:nvSpPr>
        <p:spPr>
          <a:xfrm>
            <a:off x="3527862" y="8610795"/>
            <a:ext cx="1255472" cy="169277"/>
          </a:xfrm>
          <a:prstGeom prst="rect">
            <a:avLst/>
          </a:prstGeom>
          <a:noFill/>
        </p:spPr>
        <p:txBody>
          <a:bodyPr wrap="none" rtlCol="0">
            <a:spAutoFit/>
          </a:bodyPr>
          <a:lstStyle/>
          <a:p>
            <a:r>
              <a:rPr lang="es-MX" sz="500" dirty="0" smtClean="0"/>
              <a:t>Fuentes:   </a:t>
            </a:r>
            <a:r>
              <a:rPr lang="es-MX" sz="500" dirty="0" err="1" smtClean="0"/>
              <a:t>Banxico,FED</a:t>
            </a:r>
            <a:r>
              <a:rPr lang="es-MX" sz="500" dirty="0" smtClean="0"/>
              <a:t>, </a:t>
            </a:r>
            <a:r>
              <a:rPr lang="es-MX" sz="500" dirty="0" err="1" smtClean="0"/>
              <a:t>Fxstreet</a:t>
            </a:r>
            <a:r>
              <a:rPr lang="es-MX" sz="500" dirty="0" smtClean="0"/>
              <a:t>, </a:t>
            </a:r>
            <a:r>
              <a:rPr lang="es-MX" sz="500" dirty="0" err="1" smtClean="0"/>
              <a:t>Adbank</a:t>
            </a:r>
            <a:r>
              <a:rPr lang="es-MX" sz="500" dirty="0" smtClean="0"/>
              <a:t>.</a:t>
            </a:r>
            <a:endParaRPr lang="es-MX" sz="500" dirty="0"/>
          </a:p>
        </p:txBody>
      </p:sp>
      <p:sp>
        <p:nvSpPr>
          <p:cNvPr id="6" name="CuadroTexto 5"/>
          <p:cNvSpPr txBox="1"/>
          <p:nvPr/>
        </p:nvSpPr>
        <p:spPr>
          <a:xfrm>
            <a:off x="3844538" y="5484255"/>
            <a:ext cx="2363147" cy="169277"/>
          </a:xfrm>
          <a:prstGeom prst="rect">
            <a:avLst/>
          </a:prstGeom>
          <a:noFill/>
        </p:spPr>
        <p:txBody>
          <a:bodyPr wrap="none" rtlCol="0">
            <a:spAutoFit/>
          </a:bodyPr>
          <a:lstStyle/>
          <a:p>
            <a:r>
              <a:rPr lang="es-MX" sz="500" dirty="0" smtClean="0"/>
              <a:t>*Junta de la FED relacionada con Proyecciones Económicas y Conferencia de Prensa</a:t>
            </a:r>
            <a:endParaRPr lang="es-MX" sz="500" dirty="0"/>
          </a:p>
        </p:txBody>
      </p:sp>
      <p:sp>
        <p:nvSpPr>
          <p:cNvPr id="31" name="Rectángulo 30"/>
          <p:cNvSpPr/>
          <p:nvPr/>
        </p:nvSpPr>
        <p:spPr>
          <a:xfrm>
            <a:off x="64428" y="8297261"/>
            <a:ext cx="3240748" cy="492443"/>
          </a:xfrm>
          <a:prstGeom prst="rect">
            <a:avLst/>
          </a:prstGeom>
        </p:spPr>
        <p:txBody>
          <a:bodyPr wrap="square">
            <a:spAutoFit/>
          </a:bodyPr>
          <a:lstStyle/>
          <a:p>
            <a:pPr algn="ctr"/>
            <a:r>
              <a:rPr lang="es-MX" sz="800" dirty="0">
                <a:solidFill>
                  <a:schemeClr val="tx2"/>
                </a:solidFill>
              </a:rPr>
              <a:t>Consulta la nota  completa en el Apartado de Análisis, Sección Notas y Artículos de interés de nuestra página web: </a:t>
            </a:r>
            <a:r>
              <a:rPr lang="es-MX" sz="800" dirty="0" smtClean="0">
                <a:solidFill>
                  <a:schemeClr val="tx2"/>
                </a:solidFill>
                <a:hlinkClick r:id="rId6"/>
              </a:rPr>
              <a:t>www.fimse.com</a:t>
            </a:r>
            <a:r>
              <a:rPr lang="es-MX" sz="800" dirty="0" smtClean="0">
                <a:solidFill>
                  <a:schemeClr val="tx2"/>
                </a:solidFill>
              </a:rPr>
              <a:t>. </a:t>
            </a:r>
            <a:r>
              <a:rPr lang="es-MX" sz="800" dirty="0">
                <a:solidFill>
                  <a:schemeClr val="tx2"/>
                </a:solidFill>
              </a:rPr>
              <a:t>o</a:t>
            </a:r>
            <a:r>
              <a:rPr lang="es-MX" sz="800" dirty="0" smtClean="0">
                <a:solidFill>
                  <a:schemeClr val="tx2"/>
                </a:solidFill>
              </a:rPr>
              <a:t> </a:t>
            </a:r>
            <a:r>
              <a:rPr lang="es-MX" sz="900" b="1" u="sng" dirty="0" smtClean="0">
                <a:solidFill>
                  <a:schemeClr val="tx2"/>
                </a:solidFill>
              </a:rPr>
              <a:t>directo en la fuente</a:t>
            </a:r>
            <a:r>
              <a:rPr lang="es-MX" sz="800" dirty="0" smtClean="0">
                <a:solidFill>
                  <a:schemeClr val="tx2"/>
                </a:solidFill>
              </a:rPr>
              <a:t>.</a:t>
            </a:r>
            <a:endParaRPr lang="es-MX" sz="800" dirty="0">
              <a:solidFill>
                <a:schemeClr val="tx2"/>
              </a:solidFill>
            </a:endParaRPr>
          </a:p>
        </p:txBody>
      </p:sp>
      <p:sp>
        <p:nvSpPr>
          <p:cNvPr id="38" name="CuadroTexto 37"/>
          <p:cNvSpPr txBox="1"/>
          <p:nvPr/>
        </p:nvSpPr>
        <p:spPr>
          <a:xfrm>
            <a:off x="3426721" y="6080840"/>
            <a:ext cx="3438826" cy="2554545"/>
          </a:xfrm>
          <a:prstGeom prst="rect">
            <a:avLst/>
          </a:prstGeom>
          <a:noFill/>
        </p:spPr>
        <p:txBody>
          <a:bodyPr wrap="square" rtlCol="0">
            <a:spAutoFit/>
          </a:bodyPr>
          <a:lstStyle/>
          <a:p>
            <a:pPr algn="just"/>
            <a:r>
              <a:rPr lang="es-MX" sz="800" i="1" dirty="0" smtClean="0">
                <a:latin typeface="Bookman Old Style" panose="02050604050505020204" pitchFamily="18" charset="0"/>
                <a:ea typeface="Tahoma" panose="020B0604030504040204" pitchFamily="34" charset="0"/>
                <a:cs typeface="Tahoma" panose="020B0604030504040204" pitchFamily="34" charset="0"/>
              </a:rPr>
              <a:t>El </a:t>
            </a:r>
            <a:r>
              <a:rPr lang="es-MX" sz="800" i="1" dirty="0" err="1">
                <a:latin typeface="Bookman Old Style" panose="02050604050505020204" pitchFamily="18" charset="0"/>
                <a:ea typeface="Tahoma" panose="020B0604030504040204" pitchFamily="34" charset="0"/>
                <a:cs typeface="Tahoma" panose="020B0604030504040204" pitchFamily="34" charset="0"/>
              </a:rPr>
              <a:t>Carry</a:t>
            </a:r>
            <a:r>
              <a:rPr lang="es-MX" sz="800" i="1" dirty="0">
                <a:latin typeface="Bookman Old Style" panose="02050604050505020204" pitchFamily="18" charset="0"/>
                <a:ea typeface="Tahoma" panose="020B0604030504040204" pitchFamily="34" charset="0"/>
                <a:cs typeface="Tahoma" panose="020B0604030504040204" pitchFamily="34" charset="0"/>
              </a:rPr>
              <a:t> </a:t>
            </a:r>
            <a:r>
              <a:rPr lang="es-MX" sz="800" i="1" dirty="0" err="1">
                <a:latin typeface="Bookman Old Style" panose="02050604050505020204" pitchFamily="18" charset="0"/>
                <a:ea typeface="Tahoma" panose="020B0604030504040204" pitchFamily="34" charset="0"/>
                <a:cs typeface="Tahoma" panose="020B0604030504040204" pitchFamily="34" charset="0"/>
              </a:rPr>
              <a:t>Trade</a:t>
            </a:r>
            <a:r>
              <a:rPr lang="es-MX" sz="800" i="1" dirty="0">
                <a:latin typeface="Bookman Old Style" panose="02050604050505020204" pitchFamily="18" charset="0"/>
                <a:ea typeface="Tahoma" panose="020B0604030504040204" pitchFamily="34" charset="0"/>
                <a:cs typeface="Tahoma" panose="020B0604030504040204" pitchFamily="34" charset="0"/>
              </a:rPr>
              <a:t> es una estrategia utilizada en el mercado de compraventa de divisas por la que un </a:t>
            </a:r>
            <a:r>
              <a:rPr lang="es-MX" sz="800" i="1" dirty="0" smtClean="0">
                <a:latin typeface="Bookman Old Style" panose="02050604050505020204" pitchFamily="18" charset="0"/>
                <a:ea typeface="Tahoma" panose="020B0604030504040204" pitchFamily="34" charset="0"/>
                <a:cs typeface="Tahoma" panose="020B0604030504040204" pitchFamily="34" charset="0"/>
              </a:rPr>
              <a:t>inversionista vende </a:t>
            </a:r>
            <a:r>
              <a:rPr lang="es-MX" sz="800" i="1" dirty="0">
                <a:latin typeface="Bookman Old Style" panose="02050604050505020204" pitchFamily="18" charset="0"/>
                <a:ea typeface="Tahoma" panose="020B0604030504040204" pitchFamily="34" charset="0"/>
                <a:cs typeface="Tahoma" panose="020B0604030504040204" pitchFamily="34" charset="0"/>
              </a:rPr>
              <a:t>una cierta divisa con una tasa de interés relativamente baja y compra otra diferente con una tasa de interés más alta. Es una forma de arbitraje financiero que está diseñado para explotar el resultado de diferencias entre las tasas de interés de los bancos centrales</a:t>
            </a:r>
            <a:r>
              <a:rPr lang="es-MX" sz="800" i="1" dirty="0" smtClean="0">
                <a:latin typeface="Bookman Old Style" panose="02050604050505020204" pitchFamily="18" charset="0"/>
                <a:ea typeface="Tahoma" panose="020B0604030504040204" pitchFamily="34" charset="0"/>
                <a:cs typeface="Tahoma" panose="020B0604030504040204" pitchFamily="34" charset="0"/>
              </a:rPr>
              <a:t>.</a:t>
            </a:r>
            <a:endParaRPr lang="es-MX" sz="800" i="1" dirty="0">
              <a:latin typeface="Bookman Old Style" panose="02050604050505020204" pitchFamily="18" charset="0"/>
              <a:ea typeface="Tahoma" panose="020B0604030504040204" pitchFamily="34" charset="0"/>
              <a:cs typeface="Tahoma" panose="020B0604030504040204" pitchFamily="34" charset="0"/>
            </a:endParaRPr>
          </a:p>
          <a:p>
            <a:pPr algn="just"/>
            <a:r>
              <a:rPr lang="es-MX" sz="800" i="1" dirty="0">
                <a:latin typeface="Bookman Old Style" panose="02050604050505020204" pitchFamily="18" charset="0"/>
                <a:ea typeface="Tahoma" panose="020B0604030504040204" pitchFamily="34" charset="0"/>
                <a:cs typeface="Tahoma" panose="020B0604030504040204" pitchFamily="34" charset="0"/>
              </a:rPr>
              <a:t>O lo que es lo mismo, esta inversión supone comprar una divisa para simultáneamente vender otra, es decir, nos financiamos en una divisa e invertimos ese dinero en otra. De esta forma, se apuesta a que una de las divisas se va a apreciar (la de inversión) respecto a la de financiación. Se trata de una técnica que los grandes inversores han llevado practicando en el mercado </a:t>
            </a:r>
            <a:r>
              <a:rPr lang="es-MX" sz="800" i="1" dirty="0" err="1">
                <a:latin typeface="Bookman Old Style" panose="02050604050505020204" pitchFamily="18" charset="0"/>
                <a:ea typeface="Tahoma" panose="020B0604030504040204" pitchFamily="34" charset="0"/>
                <a:cs typeface="Tahoma" panose="020B0604030504040204" pitchFamily="34" charset="0"/>
              </a:rPr>
              <a:t>Forex</a:t>
            </a:r>
            <a:r>
              <a:rPr lang="es-MX" sz="800" i="1" dirty="0">
                <a:latin typeface="Bookman Old Style" panose="02050604050505020204" pitchFamily="18" charset="0"/>
                <a:ea typeface="Tahoma" panose="020B0604030504040204" pitchFamily="34" charset="0"/>
                <a:cs typeface="Tahoma" panose="020B0604030504040204" pitchFamily="34" charset="0"/>
              </a:rPr>
              <a:t> (mercado de divisas) desde sus inicios.</a:t>
            </a:r>
          </a:p>
          <a:p>
            <a:pPr algn="just"/>
            <a:endParaRPr lang="es-MX" sz="800" i="1" dirty="0">
              <a:latin typeface="Bookman Old Style" panose="02050604050505020204" pitchFamily="18" charset="0"/>
              <a:ea typeface="Tahoma" panose="020B0604030504040204" pitchFamily="34" charset="0"/>
              <a:cs typeface="Tahoma" panose="020B0604030504040204" pitchFamily="34" charset="0"/>
            </a:endParaRPr>
          </a:p>
          <a:p>
            <a:pPr algn="just"/>
            <a:r>
              <a:rPr lang="es-MX" sz="800" i="1" dirty="0" smtClean="0">
                <a:latin typeface="Bookman Old Style" panose="02050604050505020204" pitchFamily="18" charset="0"/>
                <a:ea typeface="Tahoma" panose="020B0604030504040204" pitchFamily="34" charset="0"/>
                <a:cs typeface="Tahoma" panose="020B0604030504040204" pitchFamily="34" charset="0"/>
              </a:rPr>
              <a:t>Objetivo</a:t>
            </a:r>
            <a:endParaRPr lang="es-MX" sz="800" i="1" dirty="0">
              <a:latin typeface="Bookman Old Style" panose="02050604050505020204" pitchFamily="18" charset="0"/>
              <a:ea typeface="Tahoma" panose="020B0604030504040204" pitchFamily="34" charset="0"/>
              <a:cs typeface="Tahoma" panose="020B0604030504040204" pitchFamily="34" charset="0"/>
            </a:endParaRPr>
          </a:p>
          <a:p>
            <a:pPr algn="just"/>
            <a:endParaRPr lang="es-MX" sz="800" i="1" dirty="0">
              <a:latin typeface="Bookman Old Style" panose="02050604050505020204" pitchFamily="18" charset="0"/>
              <a:ea typeface="Tahoma" panose="020B0604030504040204" pitchFamily="34" charset="0"/>
              <a:cs typeface="Tahoma" panose="020B0604030504040204" pitchFamily="34" charset="0"/>
            </a:endParaRPr>
          </a:p>
          <a:p>
            <a:pPr algn="just"/>
            <a:r>
              <a:rPr lang="es-MX" sz="800" i="1" dirty="0">
                <a:latin typeface="Bookman Old Style" panose="02050604050505020204" pitchFamily="18" charset="0"/>
                <a:ea typeface="Tahoma" panose="020B0604030504040204" pitchFamily="34" charset="0"/>
                <a:cs typeface="Tahoma" panose="020B0604030504040204" pitchFamily="34" charset="0"/>
              </a:rPr>
              <a:t>El objetivo que persigue esta estrategia es obtener como beneficio la diferencia entre ambos tipos de interés, que puede variar en función de la cantidad de apalancamiento usado.</a:t>
            </a:r>
          </a:p>
          <a:p>
            <a:pPr algn="just"/>
            <a:endParaRPr lang="es-MX" sz="800" i="1" dirty="0">
              <a:latin typeface="Bookman Old Style" panose="02050604050505020204" pitchFamily="18" charset="0"/>
              <a:ea typeface="Tahoma" panose="020B0604030504040204" pitchFamily="34" charset="0"/>
              <a:cs typeface="Tahoma" panose="020B0604030504040204" pitchFamily="34" charset="0"/>
            </a:endParaRPr>
          </a:p>
        </p:txBody>
      </p:sp>
      <p:sp>
        <p:nvSpPr>
          <p:cNvPr id="5" name="Rectángulo 4"/>
          <p:cNvSpPr/>
          <p:nvPr/>
        </p:nvSpPr>
        <p:spPr>
          <a:xfrm>
            <a:off x="4323023" y="5651143"/>
            <a:ext cx="1750936" cy="253916"/>
          </a:xfrm>
          <a:prstGeom prst="rect">
            <a:avLst/>
          </a:prstGeom>
        </p:spPr>
        <p:txBody>
          <a:bodyPr wrap="square">
            <a:spAutoFit/>
          </a:bodyPr>
          <a:lstStyle/>
          <a:p>
            <a:pPr algn="just"/>
            <a:r>
              <a:rPr lang="es-MX" sz="1050" b="1" i="1" dirty="0" smtClean="0">
                <a:solidFill>
                  <a:schemeClr val="tx2"/>
                </a:solidFill>
              </a:rPr>
              <a:t>El Concepto de la Semana:</a:t>
            </a:r>
            <a:endParaRPr lang="es-MX" sz="1050" b="1" i="1" dirty="0"/>
          </a:p>
        </p:txBody>
      </p:sp>
      <p:sp>
        <p:nvSpPr>
          <p:cNvPr id="16" name="CuadroTexto 15"/>
          <p:cNvSpPr txBox="1"/>
          <p:nvPr/>
        </p:nvSpPr>
        <p:spPr>
          <a:xfrm>
            <a:off x="4117978" y="3210695"/>
            <a:ext cx="1710725" cy="230832"/>
          </a:xfrm>
          <a:prstGeom prst="rect">
            <a:avLst/>
          </a:prstGeom>
          <a:noFill/>
        </p:spPr>
        <p:txBody>
          <a:bodyPr wrap="none" rtlCol="0">
            <a:spAutoFit/>
          </a:bodyPr>
          <a:lstStyle/>
          <a:p>
            <a:r>
              <a:rPr lang="es-MX" sz="900" dirty="0" smtClean="0">
                <a:solidFill>
                  <a:schemeClr val="accent1"/>
                </a:solidFill>
              </a:rPr>
              <a:t>Reuniones de Política Monetaria</a:t>
            </a:r>
            <a:endParaRPr lang="es-MX" sz="900" dirty="0">
              <a:solidFill>
                <a:schemeClr val="accent1"/>
              </a:solidFill>
            </a:endParaRPr>
          </a:p>
        </p:txBody>
      </p:sp>
      <p:cxnSp>
        <p:nvCxnSpPr>
          <p:cNvPr id="18" name="Conector recto 17"/>
          <p:cNvCxnSpPr/>
          <p:nvPr/>
        </p:nvCxnSpPr>
        <p:spPr>
          <a:xfrm flipV="1">
            <a:off x="3650948" y="5657153"/>
            <a:ext cx="3079832" cy="12651"/>
          </a:xfrm>
          <a:prstGeom prst="line">
            <a:avLst/>
          </a:prstGeom>
          <a:ln w="9525" cmpd="dbl"/>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3452308" y="5850008"/>
            <a:ext cx="3039615" cy="230832"/>
          </a:xfrm>
          <a:prstGeom prst="rect">
            <a:avLst/>
          </a:prstGeom>
          <a:noFill/>
        </p:spPr>
        <p:txBody>
          <a:bodyPr wrap="none" rtlCol="0">
            <a:spAutoFit/>
          </a:bodyPr>
          <a:lstStyle/>
          <a:p>
            <a:r>
              <a:rPr lang="es-MX" sz="900" i="1" dirty="0" smtClean="0">
                <a:effectLst>
                  <a:outerShdw blurRad="38100" dist="38100" dir="2700000" algn="tl">
                    <a:srgbClr val="000000">
                      <a:alpha val="43137"/>
                    </a:srgbClr>
                  </a:outerShdw>
                </a:effectLst>
              </a:rPr>
              <a:t>LA ESTRATEGIA DEL CARRY TRADE EN DIVISAS Y SU OBJETIVO</a:t>
            </a:r>
            <a:endParaRPr lang="es-MX" sz="900" i="1" dirty="0">
              <a:effectLst>
                <a:outerShdw blurRad="38100" dist="38100" dir="2700000" algn="tl">
                  <a:srgbClr val="000000">
                    <a:alpha val="43137"/>
                  </a:srgbClr>
                </a:outerShdw>
              </a:effectLst>
            </a:endParaRPr>
          </a:p>
        </p:txBody>
      </p:sp>
      <p:sp>
        <p:nvSpPr>
          <p:cNvPr id="15" name="Rectángulo 14"/>
          <p:cNvSpPr/>
          <p:nvPr/>
        </p:nvSpPr>
        <p:spPr>
          <a:xfrm>
            <a:off x="5458830" y="1233843"/>
            <a:ext cx="1263487" cy="230832"/>
          </a:xfrm>
          <a:prstGeom prst="rect">
            <a:avLst/>
          </a:prstGeom>
        </p:spPr>
        <p:txBody>
          <a:bodyPr wrap="none">
            <a:spAutoFit/>
          </a:bodyPr>
          <a:lstStyle/>
          <a:p>
            <a:r>
              <a:rPr lang="es-MX" sz="900" dirty="0" smtClean="0">
                <a:solidFill>
                  <a:schemeClr val="accent1"/>
                </a:solidFill>
              </a:rPr>
              <a:t>Indicadores de Banxico</a:t>
            </a:r>
            <a:endParaRPr lang="es-MX" sz="900" dirty="0">
              <a:solidFill>
                <a:schemeClr val="accent1"/>
              </a:solidFill>
            </a:endParaRPr>
          </a:p>
        </p:txBody>
      </p:sp>
      <p:sp>
        <p:nvSpPr>
          <p:cNvPr id="10" name="CuadroTexto 9"/>
          <p:cNvSpPr txBox="1"/>
          <p:nvPr/>
        </p:nvSpPr>
        <p:spPr>
          <a:xfrm>
            <a:off x="-27976" y="5663478"/>
            <a:ext cx="3353669" cy="815608"/>
          </a:xfrm>
          <a:prstGeom prst="rect">
            <a:avLst/>
          </a:prstGeom>
          <a:noFill/>
        </p:spPr>
        <p:txBody>
          <a:bodyPr wrap="square" rtlCol="0">
            <a:spAutoFit/>
          </a:bodyPr>
          <a:lstStyle/>
          <a:p>
            <a:pPr algn="ctr"/>
            <a:r>
              <a:rPr lang="es-MX" sz="1100" dirty="0" smtClean="0">
                <a:solidFill>
                  <a:schemeClr val="tx2"/>
                </a:solidFill>
                <a:latin typeface="Arial Rounded MT Bold" panose="020F0704030504030204" pitchFamily="34" charset="0"/>
              </a:rPr>
              <a:t>Artículo Semanal de Interés</a:t>
            </a:r>
          </a:p>
          <a:p>
            <a:pPr algn="ctr"/>
            <a:r>
              <a:rPr lang="es-MX" sz="800" dirty="0" smtClean="0">
                <a:solidFill>
                  <a:schemeClr val="tx2"/>
                </a:solidFill>
                <a:latin typeface="Arial Rounded MT Bold" panose="020F0704030504030204" pitchFamily="34" charset="0"/>
                <a:hlinkClick r:id="rId7"/>
              </a:rPr>
              <a:t>https</a:t>
            </a:r>
            <a:r>
              <a:rPr lang="es-MX" sz="800" dirty="0">
                <a:solidFill>
                  <a:schemeClr val="tx2"/>
                </a:solidFill>
                <a:latin typeface="Arial Rounded MT Bold" panose="020F0704030504030204" pitchFamily="34" charset="0"/>
                <a:hlinkClick r:id="rId7"/>
              </a:rPr>
              <a:t>://</a:t>
            </a:r>
            <a:r>
              <a:rPr lang="es-MX" sz="800" dirty="0" smtClean="0">
                <a:solidFill>
                  <a:schemeClr val="tx2"/>
                </a:solidFill>
                <a:latin typeface="Arial Rounded MT Bold" panose="020F0704030504030204" pitchFamily="34" charset="0"/>
                <a:hlinkClick r:id="rId7"/>
              </a:rPr>
              <a:t>www.elfinanciero.com.mx/opinion/enrique-quintana/plan-de-negocios-por-ahora-ni-fiesta-ni-velorio</a:t>
            </a:r>
            <a:endParaRPr lang="es-MX" sz="800" dirty="0" smtClean="0">
              <a:solidFill>
                <a:schemeClr val="tx2"/>
              </a:solidFill>
              <a:latin typeface="Arial Rounded MT Bold" panose="020F0704030504030204" pitchFamily="34" charset="0"/>
            </a:endParaRPr>
          </a:p>
          <a:p>
            <a:pPr algn="ctr"/>
            <a:endParaRPr lang="es-MX" sz="900" dirty="0" smtClean="0">
              <a:solidFill>
                <a:schemeClr val="tx2"/>
              </a:solidFill>
              <a:latin typeface="Arial Rounded MT Bold" panose="020F0704030504030204" pitchFamily="34" charset="0"/>
            </a:endParaRPr>
          </a:p>
          <a:p>
            <a:pPr algn="ctr"/>
            <a:endParaRPr lang="es-MX" sz="1100" dirty="0" smtClean="0">
              <a:solidFill>
                <a:schemeClr val="tx2"/>
              </a:solidFill>
              <a:latin typeface="Arial Rounded MT Bold" panose="020F0704030504030204" pitchFamily="34" charset="0"/>
            </a:endParaRPr>
          </a:p>
        </p:txBody>
      </p:sp>
      <p:pic>
        <p:nvPicPr>
          <p:cNvPr id="8" name="Imagen 7"/>
          <p:cNvPicPr>
            <a:picLocks noChangeAspect="1"/>
          </p:cNvPicPr>
          <p:nvPr/>
        </p:nvPicPr>
        <p:blipFill>
          <a:blip r:embed="rId8"/>
          <a:stretch>
            <a:fillRect/>
          </a:stretch>
        </p:blipFill>
        <p:spPr>
          <a:xfrm>
            <a:off x="2921794" y="3440306"/>
            <a:ext cx="1716881" cy="2000054"/>
          </a:xfrm>
          <a:prstGeom prst="rect">
            <a:avLst/>
          </a:prstGeom>
        </p:spPr>
      </p:pic>
      <p:pic>
        <p:nvPicPr>
          <p:cNvPr id="19" name="Imagen 18"/>
          <p:cNvPicPr>
            <a:picLocks noChangeAspect="1"/>
          </p:cNvPicPr>
          <p:nvPr/>
        </p:nvPicPr>
        <p:blipFill>
          <a:blip r:embed="rId9"/>
          <a:stretch>
            <a:fillRect/>
          </a:stretch>
        </p:blipFill>
        <p:spPr>
          <a:xfrm>
            <a:off x="4821350" y="3438522"/>
            <a:ext cx="2028472" cy="1993808"/>
          </a:xfrm>
          <a:prstGeom prst="rect">
            <a:avLst/>
          </a:prstGeom>
        </p:spPr>
      </p:pic>
      <p:sp>
        <p:nvSpPr>
          <p:cNvPr id="27" name="CuadroTexto 26"/>
          <p:cNvSpPr txBox="1"/>
          <p:nvPr/>
        </p:nvSpPr>
        <p:spPr>
          <a:xfrm>
            <a:off x="-8805" y="1208244"/>
            <a:ext cx="2930599" cy="4301177"/>
          </a:xfrm>
          <a:prstGeom prst="rect">
            <a:avLst/>
          </a:prstGeom>
          <a:noFill/>
        </p:spPr>
        <p:txBody>
          <a:bodyPr wrap="square" rtlCol="0">
            <a:spAutoFit/>
          </a:bodyPr>
          <a:lstStyle/>
          <a:p>
            <a:pPr algn="just"/>
            <a:r>
              <a:rPr lang="es-MX" sz="1100" b="1" dirty="0" smtClean="0"/>
              <a:t>Mercado de DEUDA.</a:t>
            </a:r>
          </a:p>
          <a:p>
            <a:pPr algn="just"/>
            <a:r>
              <a:rPr lang="es-MX" sz="1050" dirty="0" smtClean="0"/>
              <a:t>En sus minutas, Banxico ha dado cuenta de los riesgos latentes de la desaceleración en la economía local pero también de la inflación relativamente contenida, pero sensible a los temas por resolver, tal y como </a:t>
            </a:r>
            <a:r>
              <a:rPr lang="es-MX" sz="1050" dirty="0" err="1" smtClean="0"/>
              <a:t>menionamos</a:t>
            </a:r>
            <a:r>
              <a:rPr lang="es-MX" sz="1050" dirty="0" smtClean="0"/>
              <a:t> en nuestro boletín anterior (T-MEC, Pemex, calificadoras, etc. Y la FED ha manifestado que su siguiente movimiento estará encaminado a seguir apoyando a la economía más importante del </a:t>
            </a:r>
            <a:r>
              <a:rPr lang="es-MX" sz="1050" dirty="0" err="1" smtClean="0"/>
              <a:t>mundo,en</a:t>
            </a:r>
            <a:r>
              <a:rPr lang="es-MX" sz="1050" dirty="0" smtClean="0"/>
              <a:t> donde existen altas probabilidades de un recorte de un cuarto de punto hacia fines de julio. Esto hace suponer a los analistas que Banxico tendría elementos para comenzar su ciclo de baja en tasas en </a:t>
            </a:r>
            <a:r>
              <a:rPr lang="es-MX" sz="1050" dirty="0"/>
              <a:t>noviembre próximo. </a:t>
            </a:r>
            <a:r>
              <a:rPr lang="es-MX" sz="1050" dirty="0" smtClean="0"/>
              <a:t>En su boletín semanal, los analistas de Banorte-Ixe </a:t>
            </a:r>
            <a:r>
              <a:rPr lang="es-MX" sz="1050" dirty="0" err="1" smtClean="0"/>
              <a:t>mencionana</a:t>
            </a:r>
            <a:r>
              <a:rPr lang="es-MX" sz="1050" dirty="0" smtClean="0"/>
              <a:t> que al </a:t>
            </a:r>
            <a:r>
              <a:rPr lang="es-MX" sz="1050" dirty="0"/>
              <a:t>día de hoy, la curva de rendimientos descuenta recortes implícitos en la tasa de Banxico de -47pb este año y un total de -135pb hasta finales de 2020</a:t>
            </a:r>
            <a:r>
              <a:rPr lang="es-MX" sz="1050" dirty="0" smtClean="0"/>
              <a:t>. Lo que se ha reflejado también en el nivel estimado para la tasa de fondeo interbancario estimada al cierre del cuarto trimestre del 2019 y 2020, las cuales se ubican en 8.0% y 7.45%, respectivamente, según la última encuesta entre especialistas del sector privado que publicó Banxico a inicios de julio.</a:t>
            </a:r>
            <a:endParaRPr lang="es-MX" sz="1050" dirty="0"/>
          </a:p>
        </p:txBody>
      </p:sp>
      <p:sp>
        <p:nvSpPr>
          <p:cNvPr id="29" name="Rectángulo 28"/>
          <p:cNvSpPr/>
          <p:nvPr/>
        </p:nvSpPr>
        <p:spPr>
          <a:xfrm>
            <a:off x="2738619" y="1285054"/>
            <a:ext cx="2576981" cy="230832"/>
          </a:xfrm>
          <a:prstGeom prst="rect">
            <a:avLst/>
          </a:prstGeom>
        </p:spPr>
        <p:txBody>
          <a:bodyPr wrap="square">
            <a:spAutoFit/>
          </a:bodyPr>
          <a:lstStyle/>
          <a:p>
            <a:pPr algn="ctr"/>
            <a:r>
              <a:rPr lang="es-MX" sz="900" dirty="0" smtClean="0">
                <a:solidFill>
                  <a:schemeClr val="accent1"/>
                </a:solidFill>
              </a:rPr>
              <a:t>Tasa Objetivo  de Diversos Bancos Centrales</a:t>
            </a:r>
            <a:endParaRPr lang="es-MX" sz="900" dirty="0">
              <a:solidFill>
                <a:schemeClr val="accent1"/>
              </a:solidFill>
            </a:endParaRPr>
          </a:p>
        </p:txBody>
      </p:sp>
      <p:pic>
        <p:nvPicPr>
          <p:cNvPr id="2" name="Imagen 1"/>
          <p:cNvPicPr>
            <a:picLocks noChangeAspect="1"/>
          </p:cNvPicPr>
          <p:nvPr/>
        </p:nvPicPr>
        <p:blipFill>
          <a:blip r:embed="rId10"/>
          <a:stretch>
            <a:fillRect/>
          </a:stretch>
        </p:blipFill>
        <p:spPr>
          <a:xfrm>
            <a:off x="2896294" y="1467941"/>
            <a:ext cx="2294570" cy="1345954"/>
          </a:xfrm>
          <a:prstGeom prst="rect">
            <a:avLst/>
          </a:prstGeom>
        </p:spPr>
      </p:pic>
      <p:pic>
        <p:nvPicPr>
          <p:cNvPr id="3" name="Imagen 2"/>
          <p:cNvPicPr>
            <a:picLocks noChangeAspect="1"/>
          </p:cNvPicPr>
          <p:nvPr/>
        </p:nvPicPr>
        <p:blipFill>
          <a:blip r:embed="rId11"/>
          <a:stretch>
            <a:fillRect/>
          </a:stretch>
        </p:blipFill>
        <p:spPr>
          <a:xfrm>
            <a:off x="5160162" y="1435333"/>
            <a:ext cx="1674683" cy="1767934"/>
          </a:xfrm>
          <a:prstGeom prst="rect">
            <a:avLst/>
          </a:prstGeom>
        </p:spPr>
      </p:pic>
      <p:pic>
        <p:nvPicPr>
          <p:cNvPr id="20" name="Imagen 19"/>
          <p:cNvPicPr>
            <a:picLocks noChangeAspect="1"/>
          </p:cNvPicPr>
          <p:nvPr/>
        </p:nvPicPr>
        <p:blipFill>
          <a:blip r:embed="rId12"/>
          <a:stretch>
            <a:fillRect/>
          </a:stretch>
        </p:blipFill>
        <p:spPr>
          <a:xfrm>
            <a:off x="161353" y="6223874"/>
            <a:ext cx="3164340" cy="481726"/>
          </a:xfrm>
          <a:prstGeom prst="rect">
            <a:avLst/>
          </a:prstGeom>
        </p:spPr>
      </p:pic>
      <p:pic>
        <p:nvPicPr>
          <p:cNvPr id="22" name="Imagen 21"/>
          <p:cNvPicPr>
            <a:picLocks noChangeAspect="1"/>
          </p:cNvPicPr>
          <p:nvPr/>
        </p:nvPicPr>
        <p:blipFill>
          <a:blip r:embed="rId13"/>
          <a:stretch>
            <a:fillRect/>
          </a:stretch>
        </p:blipFill>
        <p:spPr>
          <a:xfrm>
            <a:off x="85934" y="6520450"/>
            <a:ext cx="996243" cy="1661568"/>
          </a:xfrm>
          <a:prstGeom prst="rect">
            <a:avLst/>
          </a:prstGeom>
        </p:spPr>
      </p:pic>
      <p:pic>
        <p:nvPicPr>
          <p:cNvPr id="23" name="Imagen 22"/>
          <p:cNvPicPr>
            <a:picLocks noChangeAspect="1"/>
          </p:cNvPicPr>
          <p:nvPr/>
        </p:nvPicPr>
        <p:blipFill>
          <a:blip r:embed="rId14"/>
          <a:stretch>
            <a:fillRect/>
          </a:stretch>
        </p:blipFill>
        <p:spPr>
          <a:xfrm>
            <a:off x="1203722" y="6717996"/>
            <a:ext cx="2202482" cy="1579265"/>
          </a:xfrm>
          <a:prstGeom prst="rect">
            <a:avLst/>
          </a:prstGeom>
        </p:spPr>
      </p:pic>
    </p:spTree>
    <p:extLst>
      <p:ext uri="{BB962C8B-B14F-4D97-AF65-F5344CB8AC3E}">
        <p14:creationId xmlns:p14="http://schemas.microsoft.com/office/powerpoint/2010/main" val="3817728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823973" y="32353"/>
            <a:ext cx="2009461" cy="830997"/>
          </a:xfrm>
          <a:prstGeom prst="rect">
            <a:avLst/>
          </a:prstGeom>
          <a:noFill/>
        </p:spPr>
        <p:txBody>
          <a:bodyPr wrap="none" lIns="91440" tIns="45720" rIns="91440" bIns="45720">
            <a:spAutoFit/>
          </a:bodyPr>
          <a:lstStyle/>
          <a:p>
            <a:pPr algn="ctr"/>
            <a:r>
              <a:rPr lang="es-E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Boletín</a:t>
            </a:r>
            <a:endParaRPr lang="es-E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ángulo 11"/>
          <p:cNvSpPr/>
          <p:nvPr/>
        </p:nvSpPr>
        <p:spPr>
          <a:xfrm>
            <a:off x="5120668" y="616818"/>
            <a:ext cx="1640577" cy="461665"/>
          </a:xfrm>
          <a:prstGeom prst="rect">
            <a:avLst/>
          </a:prstGeom>
          <a:noFill/>
        </p:spPr>
        <p:txBody>
          <a:bodyPr wrap="none" lIns="91440" tIns="45720" rIns="91440" bIns="45720">
            <a:spAutoFit/>
          </a:bodyPr>
          <a:lstStyle/>
          <a:p>
            <a:pPr algn="ctr"/>
            <a:r>
              <a:rPr lang="es-ES" sz="2400" b="0" cap="none" spc="0" dirty="0" smtClean="0">
                <a:ln w="0"/>
                <a:solidFill>
                  <a:schemeClr val="accent5"/>
                </a:solidFill>
                <a:effectLst>
                  <a:outerShdw blurRad="38100" dist="19050" dir="2700000" algn="tl" rotWithShape="0">
                    <a:schemeClr val="dk1">
                      <a:alpha val="40000"/>
                    </a:schemeClr>
                  </a:outerShdw>
                </a:effectLst>
              </a:rPr>
              <a:t>Informativo</a:t>
            </a:r>
            <a:endParaRPr lang="es-ES" sz="2400" b="0" cap="none" spc="0" dirty="0">
              <a:ln w="0"/>
              <a:solidFill>
                <a:schemeClr val="accent5"/>
              </a:solidFill>
              <a:effectLst>
                <a:outerShdw blurRad="38100" dist="19050" dir="2700000" algn="tl" rotWithShape="0">
                  <a:schemeClr val="dk1">
                    <a:alpha val="40000"/>
                  </a:schemeClr>
                </a:outerShdw>
              </a:effectLst>
            </a:endParaRPr>
          </a:p>
        </p:txBody>
      </p:sp>
      <p:sp>
        <p:nvSpPr>
          <p:cNvPr id="13" name="Rectángulo 12"/>
          <p:cNvSpPr/>
          <p:nvPr/>
        </p:nvSpPr>
        <p:spPr>
          <a:xfrm>
            <a:off x="1333021" y="802087"/>
            <a:ext cx="1325492" cy="338554"/>
          </a:xfrm>
          <a:prstGeom prst="rect">
            <a:avLst/>
          </a:prstGeom>
          <a:noFill/>
        </p:spPr>
        <p:txBody>
          <a:bodyPr wrap="none" lIns="91440" tIns="45720" rIns="91440" bIns="45720">
            <a:spAutoFit/>
          </a:bodyPr>
          <a:lstStyle/>
          <a:p>
            <a:pPr algn="ctr"/>
            <a:r>
              <a:rPr lang="es-ES" sz="1600" dirty="0" smtClean="0">
                <a:ln w="0"/>
                <a:solidFill>
                  <a:schemeClr val="accent5"/>
                </a:solidFill>
                <a:effectLst>
                  <a:outerShdw blurRad="38100" dist="19050" dir="2700000" algn="tl" rotWithShape="0">
                    <a:schemeClr val="dk1">
                      <a:alpha val="40000"/>
                    </a:schemeClr>
                  </a:outerShdw>
                </a:effectLst>
              </a:rPr>
              <a:t>17 Julio</a:t>
            </a:r>
            <a:r>
              <a:rPr lang="es-ES" sz="1600" b="0" cap="none" spc="0" dirty="0" smtClean="0">
                <a:ln w="0"/>
                <a:solidFill>
                  <a:schemeClr val="accent5"/>
                </a:solidFill>
                <a:effectLst>
                  <a:outerShdw blurRad="38100" dist="19050" dir="2700000" algn="tl" rotWithShape="0">
                    <a:schemeClr val="dk1">
                      <a:alpha val="40000"/>
                    </a:schemeClr>
                  </a:outerShdw>
                </a:effectLst>
              </a:rPr>
              <a:t>, 2019</a:t>
            </a:r>
            <a:endParaRPr lang="es-ES" sz="1600" b="0" cap="none" spc="0" dirty="0">
              <a:ln w="0"/>
              <a:solidFill>
                <a:schemeClr val="accent5"/>
              </a:solidFill>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a:blip r:embed="rId3"/>
          <a:stretch>
            <a:fillRect/>
          </a:stretch>
        </p:blipFill>
        <p:spPr>
          <a:xfrm>
            <a:off x="0" y="0"/>
            <a:ext cx="1432695" cy="1062898"/>
          </a:xfrm>
          <a:prstGeom prst="rect">
            <a:avLst/>
          </a:prstGeom>
        </p:spPr>
      </p:pic>
      <p:sp>
        <p:nvSpPr>
          <p:cNvPr id="17" name="Rectángulo 16"/>
          <p:cNvSpPr/>
          <p:nvPr/>
        </p:nvSpPr>
        <p:spPr>
          <a:xfrm>
            <a:off x="1082177" y="470625"/>
            <a:ext cx="3429000" cy="377026"/>
          </a:xfrm>
          <a:prstGeom prst="rect">
            <a:avLst/>
          </a:prstGeom>
        </p:spPr>
        <p:txBody>
          <a:bodyPr>
            <a:spAutoFit/>
          </a:bodyPr>
          <a:lstStyle/>
          <a:p>
            <a:pPr algn="r">
              <a:spcAft>
                <a:spcPts val="300"/>
              </a:spcAft>
            </a:pPr>
            <a:r>
              <a:rPr lang="es-ES" sz="800" dirty="0" smtClean="0">
                <a:solidFill>
                  <a:srgbClr val="4684D0"/>
                </a:solidFill>
                <a:effectLst/>
                <a:latin typeface="Roboto"/>
                <a:ea typeface="Batang" panose="02030600000101010101" pitchFamily="18" charset="-127"/>
                <a:cs typeface="Times New Roman" panose="02020603050405020304" pitchFamily="18" charset="0"/>
              </a:rPr>
              <a:t>Empresa Registrada ante la Comisión Nacional Bancaria y de Valores</a:t>
            </a:r>
            <a:endParaRPr lang="es-MX" sz="800" dirty="0" smtClean="0">
              <a:solidFill>
                <a:srgbClr val="808080"/>
              </a:solidFill>
              <a:effectLst/>
              <a:latin typeface="Corbel" panose="020B0503020204020204" pitchFamily="34" charset="0"/>
              <a:ea typeface="Batang" panose="02030600000101010101" pitchFamily="18" charset="-127"/>
              <a:cs typeface="Times New Roman" panose="02020603050405020304" pitchFamily="18" charset="0"/>
            </a:endParaRPr>
          </a:p>
          <a:p>
            <a:pPr algn="r"/>
            <a:r>
              <a:rPr lang="es-ES" sz="800" dirty="0" smtClean="0">
                <a:solidFill>
                  <a:srgbClr val="4684D0"/>
                </a:solidFill>
                <a:effectLst/>
                <a:latin typeface="Roboto"/>
                <a:ea typeface="Batang" panose="02030600000101010101" pitchFamily="18" charset="-127"/>
                <a:cs typeface="Times New Roman" panose="02020603050405020304" pitchFamily="18" charset="0"/>
              </a:rPr>
              <a:t>RAI 30003-001-(13859)-21/08/2015</a:t>
            </a:r>
            <a:endParaRPr lang="es-MX" sz="800" dirty="0"/>
          </a:p>
        </p:txBody>
      </p:sp>
      <p:sp>
        <p:nvSpPr>
          <p:cNvPr id="35" name="CuadroTexto 34"/>
          <p:cNvSpPr txBox="1"/>
          <p:nvPr/>
        </p:nvSpPr>
        <p:spPr>
          <a:xfrm>
            <a:off x="0" y="8812617"/>
            <a:ext cx="6652783" cy="584775"/>
          </a:xfrm>
          <a:prstGeom prst="rect">
            <a:avLst/>
          </a:prstGeom>
          <a:noFill/>
        </p:spPr>
        <p:txBody>
          <a:bodyPr wrap="none" rtlCol="0">
            <a:spAutoFit/>
          </a:bodyPr>
          <a:lstStyle/>
          <a:p>
            <a:r>
              <a:rPr lang="es-MX" sz="800" i="1" dirty="0" smtClean="0">
                <a:solidFill>
                  <a:schemeClr val="bg1">
                    <a:lumMod val="50000"/>
                  </a:schemeClr>
                </a:solidFill>
              </a:rPr>
              <a:t>Documento Destinado al Público en General				Beatriz López Mejía</a:t>
            </a:r>
          </a:p>
          <a:p>
            <a:r>
              <a:rPr lang="es-MX" sz="800" i="1" dirty="0" smtClean="0">
                <a:solidFill>
                  <a:schemeClr val="bg1">
                    <a:lumMod val="50000"/>
                  </a:schemeClr>
                </a:solidFill>
              </a:rPr>
              <a:t>Línea FIMSE (01461) 215-1234				Analista en Jefe  </a:t>
            </a:r>
            <a:r>
              <a:rPr lang="es-MX" sz="800" dirty="0" smtClean="0"/>
              <a:t>    </a:t>
            </a:r>
            <a:r>
              <a:rPr lang="es-MX" sz="800" dirty="0" smtClean="0">
                <a:solidFill>
                  <a:schemeClr val="accent5"/>
                </a:solidFill>
                <a:hlinkClick r:id="rId4"/>
              </a:rPr>
              <a:t>be</a:t>
            </a:r>
            <a:r>
              <a:rPr lang="es-MX" sz="800" dirty="0" smtClean="0">
                <a:hlinkClick r:id="rId4"/>
              </a:rPr>
              <a:t>atriz.lopez@fimse.com</a:t>
            </a:r>
            <a:endParaRPr lang="es-MX" sz="800" dirty="0" smtClean="0"/>
          </a:p>
          <a:p>
            <a:endParaRPr lang="es-MX" sz="800" dirty="0" smtClean="0"/>
          </a:p>
          <a:p>
            <a:endParaRPr lang="es-MX" sz="800" dirty="0"/>
          </a:p>
        </p:txBody>
      </p:sp>
      <p:sp>
        <p:nvSpPr>
          <p:cNvPr id="36" name="Flecha derecha 35"/>
          <p:cNvSpPr/>
          <p:nvPr/>
        </p:nvSpPr>
        <p:spPr>
          <a:xfrm>
            <a:off x="161353" y="8759045"/>
            <a:ext cx="6647532" cy="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5"/>
          <a:stretch>
            <a:fillRect/>
          </a:stretch>
        </p:blipFill>
        <p:spPr>
          <a:xfrm>
            <a:off x="-8805" y="1130501"/>
            <a:ext cx="6833435" cy="135487"/>
          </a:xfrm>
          <a:prstGeom prst="rect">
            <a:avLst/>
          </a:prstGeom>
        </p:spPr>
      </p:pic>
      <p:sp>
        <p:nvSpPr>
          <p:cNvPr id="37" name="CuadroTexto 36"/>
          <p:cNvSpPr txBox="1"/>
          <p:nvPr/>
        </p:nvSpPr>
        <p:spPr>
          <a:xfrm>
            <a:off x="5305865" y="8565423"/>
            <a:ext cx="1394934" cy="169277"/>
          </a:xfrm>
          <a:prstGeom prst="rect">
            <a:avLst/>
          </a:prstGeom>
          <a:noFill/>
        </p:spPr>
        <p:txBody>
          <a:bodyPr wrap="none" rtlCol="0">
            <a:spAutoFit/>
          </a:bodyPr>
          <a:lstStyle/>
          <a:p>
            <a:r>
              <a:rPr lang="es-MX" sz="500" dirty="0" smtClean="0"/>
              <a:t>Fuentes:   PEMEX, El Financiero, El Economista</a:t>
            </a:r>
            <a:endParaRPr lang="es-MX" sz="500" dirty="0"/>
          </a:p>
        </p:txBody>
      </p:sp>
      <p:sp>
        <p:nvSpPr>
          <p:cNvPr id="27" name="CuadroTexto 26"/>
          <p:cNvSpPr txBox="1"/>
          <p:nvPr/>
        </p:nvSpPr>
        <p:spPr>
          <a:xfrm>
            <a:off x="60068" y="1265988"/>
            <a:ext cx="6532645" cy="7884210"/>
          </a:xfrm>
          <a:prstGeom prst="rect">
            <a:avLst/>
          </a:prstGeom>
          <a:noFill/>
        </p:spPr>
        <p:txBody>
          <a:bodyPr wrap="square" rtlCol="0">
            <a:spAutoFit/>
          </a:bodyPr>
          <a:lstStyle/>
          <a:p>
            <a:pPr algn="just"/>
            <a:r>
              <a:rPr lang="es-MX" sz="1200" b="1" dirty="0" smtClean="0"/>
              <a:t>PLAN DE NEGOCIOS DE PEMEX</a:t>
            </a:r>
            <a:endParaRPr lang="es-MX" sz="1200" b="1" dirty="0"/>
          </a:p>
          <a:p>
            <a:pPr algn="just"/>
            <a:r>
              <a:rPr lang="es-MX" sz="1000" b="1" i="1" dirty="0" smtClean="0"/>
              <a:t>Las calificadoras y el mercado a la expectativa de la evaluación del documento. Los factores claves serán sustentar </a:t>
            </a:r>
            <a:r>
              <a:rPr lang="es-MX" sz="1000" b="1" i="1" dirty="0"/>
              <a:t>el escenario de mayor producción y darle soporte también a la expectativa de un balance financiero favorable.</a:t>
            </a:r>
            <a:endParaRPr lang="es-MX" sz="1000" b="1" i="1" dirty="0" smtClean="0"/>
          </a:p>
          <a:p>
            <a:pPr algn="just"/>
            <a:endParaRPr lang="es-MX" sz="1050" dirty="0" smtClean="0"/>
          </a:p>
          <a:p>
            <a:pPr algn="just"/>
            <a:r>
              <a:rPr lang="es-MX" sz="1050" dirty="0" smtClean="0"/>
              <a:t>El 16 de julio fue </a:t>
            </a:r>
            <a:r>
              <a:rPr lang="es-MX" sz="1050" dirty="0"/>
              <a:t>presentado </a:t>
            </a:r>
            <a:r>
              <a:rPr lang="es-MX" sz="1050" dirty="0" smtClean="0"/>
              <a:t>el resumen del  </a:t>
            </a:r>
            <a:r>
              <a:rPr lang="es-MX" sz="1050" dirty="0"/>
              <a:t>tan esperado Plan de Negocios de PEMEX. En términos generales el plan plantea la reducción de la carga fiscal para Pemex y la inversión privada en contratos de servicios a largo plazo</a:t>
            </a:r>
            <a:r>
              <a:rPr lang="es-MX" sz="1050" dirty="0" smtClean="0"/>
              <a:t>. El documento consta de 221 páginas, el cual fue publicado en su totalidad hasta el 17 de julio y por el momento, los analistas especializados se encuentran evaluando y analizando el documento para poder emitir su opinión.</a:t>
            </a:r>
            <a:endParaRPr lang="es-MX" sz="1050" dirty="0"/>
          </a:p>
          <a:p>
            <a:pPr algn="just"/>
            <a:endParaRPr lang="es-MX" sz="1050" dirty="0"/>
          </a:p>
          <a:p>
            <a:pPr algn="just"/>
            <a:r>
              <a:rPr lang="es-MX" sz="1050" dirty="0" smtClean="0"/>
              <a:t>La </a:t>
            </a:r>
            <a:r>
              <a:rPr lang="es-MX" sz="1050" dirty="0"/>
              <a:t>reacción inmediata de los mercados fue una ligera depreciación en el tipo de cambio, y una baja en la Bolsa Mexicana de Valores, así como una baja en los bonos de la paraestatal, aún cuando los precios de los crudos reaccionan </a:t>
            </a:r>
            <a:r>
              <a:rPr lang="es-MX" sz="1050" dirty="0" smtClean="0"/>
              <a:t> favorablemente por cuestiones </a:t>
            </a:r>
            <a:r>
              <a:rPr lang="es-MX" sz="1050" dirty="0" err="1" smtClean="0"/>
              <a:t>geopoliticas</a:t>
            </a:r>
            <a:r>
              <a:rPr lang="es-MX" sz="1050" dirty="0" smtClean="0"/>
              <a:t>.</a:t>
            </a:r>
            <a:endParaRPr lang="es-MX" sz="1050" dirty="0"/>
          </a:p>
          <a:p>
            <a:pPr algn="just"/>
            <a:endParaRPr lang="es-MX" sz="1050" dirty="0"/>
          </a:p>
          <a:p>
            <a:pPr algn="just"/>
            <a:r>
              <a:rPr lang="es-MX" sz="1050" dirty="0" smtClean="0"/>
              <a:t>La </a:t>
            </a:r>
            <a:r>
              <a:rPr lang="es-MX" sz="1050" dirty="0"/>
              <a:t>razón fundamental: No se deja de lado el proyecto de la refinería de dos bocas y por si esto fuera poco, la reducción estimada por los especialistas en la carga fiscal era de que ésta se ubicará en un porcentaje de 50%.</a:t>
            </a:r>
          </a:p>
          <a:p>
            <a:pPr algn="just"/>
            <a:endParaRPr lang="es-MX" sz="1050" dirty="0"/>
          </a:p>
          <a:p>
            <a:pPr algn="just"/>
            <a:r>
              <a:rPr lang="es-MX" sz="1050" dirty="0"/>
              <a:t> </a:t>
            </a:r>
            <a:r>
              <a:rPr lang="es-MX" sz="1050" dirty="0" smtClean="0"/>
              <a:t>El </a:t>
            </a:r>
            <a:r>
              <a:rPr lang="es-MX" sz="1050" dirty="0"/>
              <a:t>plan menciona que la carga fiscal (medida como Derechos a la Utilidad Compartida) bajaría de 65% hasta el 54% de la siguiente manera:</a:t>
            </a:r>
          </a:p>
          <a:p>
            <a:pPr algn="just"/>
            <a:endParaRPr lang="es-MX" sz="1050" dirty="0"/>
          </a:p>
          <a:p>
            <a:pPr algn="just">
              <a:lnSpc>
                <a:spcPts val="800"/>
              </a:lnSpc>
            </a:pPr>
            <a:r>
              <a:rPr lang="es-MX" sz="1050" dirty="0"/>
              <a:t>2019.-65% ( nivel en que ahora se ubica)</a:t>
            </a:r>
          </a:p>
          <a:p>
            <a:pPr algn="just">
              <a:lnSpc>
                <a:spcPts val="800"/>
              </a:lnSpc>
            </a:pPr>
            <a:endParaRPr lang="es-MX" sz="1050" dirty="0"/>
          </a:p>
          <a:p>
            <a:pPr algn="just">
              <a:lnSpc>
                <a:spcPts val="800"/>
              </a:lnSpc>
            </a:pPr>
            <a:r>
              <a:rPr lang="es-MX" sz="1050" dirty="0"/>
              <a:t>2020.-58%</a:t>
            </a:r>
          </a:p>
          <a:p>
            <a:pPr algn="just">
              <a:lnSpc>
                <a:spcPts val="800"/>
              </a:lnSpc>
            </a:pPr>
            <a:endParaRPr lang="es-MX" sz="1050" dirty="0"/>
          </a:p>
          <a:p>
            <a:pPr algn="just">
              <a:lnSpc>
                <a:spcPts val="800"/>
              </a:lnSpc>
            </a:pPr>
            <a:r>
              <a:rPr lang="es-MX" sz="1050" dirty="0"/>
              <a:t>2021.-54%</a:t>
            </a:r>
          </a:p>
          <a:p>
            <a:pPr algn="just"/>
            <a:endParaRPr lang="es-MX" sz="1050" dirty="0"/>
          </a:p>
          <a:p>
            <a:pPr algn="just"/>
            <a:r>
              <a:rPr lang="es-MX" sz="1050" dirty="0" smtClean="0"/>
              <a:t>Lo </a:t>
            </a:r>
            <a:r>
              <a:rPr lang="es-MX" sz="1050" dirty="0"/>
              <a:t>que </a:t>
            </a:r>
            <a:r>
              <a:rPr lang="es-MX" sz="1050" dirty="0" smtClean="0"/>
              <a:t>representaría </a:t>
            </a:r>
            <a:r>
              <a:rPr lang="es-MX" sz="1050" dirty="0"/>
              <a:t>un ahorro en recursos de 128,000 millones de pesos en comparación con los 138,000 millones de pesos que se habían mencionado </a:t>
            </a:r>
            <a:r>
              <a:rPr lang="es-MX" sz="1050" dirty="0" smtClean="0"/>
              <a:t>inicialmente. El Presidente </a:t>
            </a:r>
            <a:r>
              <a:rPr lang="es-MX" sz="1050" dirty="0"/>
              <a:t>López mencionó que el plan es favorable y que estarán al pendiente de las calificadoras de </a:t>
            </a:r>
            <a:r>
              <a:rPr lang="es-MX" sz="1050" dirty="0" smtClean="0"/>
              <a:t>valores. </a:t>
            </a:r>
          </a:p>
          <a:p>
            <a:pPr algn="just"/>
            <a:endParaRPr lang="es-MX" sz="1050" dirty="0"/>
          </a:p>
          <a:p>
            <a:pPr algn="just"/>
            <a:r>
              <a:rPr lang="es-MX" sz="1050" dirty="0" smtClean="0"/>
              <a:t>Los primeros cálculos dan cuenta de que los 128,000 millones de  pesos por la menor carga fiscal y el subsidio del Gobierno Federal de 141,000 millones de pesos (que sumados resultan en aproximadamente 13,450 millones de dólares) no serían suficientes considerando que la deuda de la paraestatal es de alrededor de 106,000 millones de dólares.</a:t>
            </a:r>
            <a:endParaRPr lang="es-MX" sz="1050" dirty="0"/>
          </a:p>
          <a:p>
            <a:pPr algn="just"/>
            <a:r>
              <a:rPr lang="es-MX" sz="1050" dirty="0"/>
              <a:t> </a:t>
            </a:r>
          </a:p>
          <a:p>
            <a:pPr algn="just"/>
            <a:r>
              <a:rPr lang="es-MX" sz="1050" dirty="0" smtClean="0"/>
              <a:t>Los </a:t>
            </a:r>
            <a:r>
              <a:rPr lang="es-MX" sz="1050" dirty="0"/>
              <a:t>analistas de </a:t>
            </a:r>
            <a:r>
              <a:rPr lang="es-MX" sz="1050" dirty="0" err="1"/>
              <a:t>Citibanamex</a:t>
            </a:r>
            <a:r>
              <a:rPr lang="es-MX" sz="1050" dirty="0"/>
              <a:t>, opinan que el plan resultaría insuficiente para los requerimientos de la paraestatal y que la baja en su calificación crediticia es solo cuestión de </a:t>
            </a:r>
            <a:r>
              <a:rPr lang="es-MX" sz="1050" dirty="0" smtClean="0"/>
              <a:t>tiempo</a:t>
            </a:r>
            <a:r>
              <a:rPr lang="es-MX" sz="1050" dirty="0"/>
              <a:t> </a:t>
            </a:r>
            <a:r>
              <a:rPr lang="es-MX" sz="1050" dirty="0" smtClean="0"/>
              <a:t>y la calificadora </a:t>
            </a:r>
            <a:r>
              <a:rPr lang="es-MX" sz="1050" dirty="0" err="1" smtClean="0"/>
              <a:t>Moody´s</a:t>
            </a:r>
            <a:r>
              <a:rPr lang="es-MX" sz="1050" dirty="0" smtClean="0"/>
              <a:t> en un </a:t>
            </a:r>
            <a:r>
              <a:rPr lang="es-MX" sz="1050" dirty="0"/>
              <a:t>primer </a:t>
            </a:r>
            <a:r>
              <a:rPr lang="es-MX" sz="1050" dirty="0" smtClean="0"/>
              <a:t>comentario, menciona que… “El </a:t>
            </a:r>
            <a:r>
              <a:rPr lang="es-MX" sz="1050" dirty="0"/>
              <a:t>apoyo del Gobierno a Petróleos Mexicanos (Pemex), presentado en el Plan de Negocios de la empresa, se 'queda corto' para incrementar la inversión de capital de exploración y producción, así como para financiar el déficit de flujo de efectivo y los vencimientos de la </a:t>
            </a:r>
            <a:r>
              <a:rPr lang="es-MX" sz="1050" dirty="0" smtClean="0"/>
              <a:t>deuda.</a:t>
            </a:r>
          </a:p>
          <a:p>
            <a:pPr algn="just"/>
            <a:endParaRPr lang="es-MX" sz="1050" dirty="0"/>
          </a:p>
          <a:p>
            <a:pPr algn="just"/>
            <a:r>
              <a:rPr lang="es-MX" sz="1050" dirty="0" smtClean="0"/>
              <a:t>Además, los 128,000 millones de menor carga fiscal a Pemex serían recursos que el Gobierno Federal dejaría de percibir, en medio de los programas sociales y los compromisos de campaña que el Presidente se empeña en llevar a cabo, lo que también será evaluado por las calificadoras para el grado de inversión de la deuda soberana mexicana.</a:t>
            </a:r>
          </a:p>
          <a:p>
            <a:pPr algn="just"/>
            <a:endParaRPr lang="es-MX" sz="1050" dirty="0" smtClean="0"/>
          </a:p>
          <a:p>
            <a:pPr algn="just"/>
            <a:r>
              <a:rPr lang="es-MX" sz="1050" dirty="0" smtClean="0"/>
              <a:t>Los mercados permanecerán a la expectativa de mayores detalles. Si el plan resultara insuficiente a los ojos de los especialistas, seguramente podría llevar a la revisión en el corto plazo del grado de inversión, con consecuencias negativas en todos los activos locales ( tipo de cambio, bolsa, precios de los bonos, etc.)</a:t>
            </a:r>
            <a:endParaRPr lang="es-MX" sz="1050" dirty="0"/>
          </a:p>
          <a:p>
            <a:pPr algn="just"/>
            <a:endParaRPr lang="es-MX" sz="1050" dirty="0"/>
          </a:p>
          <a:p>
            <a:pPr algn="just"/>
            <a:r>
              <a:rPr lang="es-MX" sz="1050" dirty="0"/>
              <a:t> </a:t>
            </a:r>
          </a:p>
          <a:p>
            <a:pPr algn="just"/>
            <a:endParaRPr lang="es-MX" sz="1050" dirty="0"/>
          </a:p>
        </p:txBody>
      </p:sp>
    </p:spTree>
    <p:extLst>
      <p:ext uri="{BB962C8B-B14F-4D97-AF65-F5344CB8AC3E}">
        <p14:creationId xmlns:p14="http://schemas.microsoft.com/office/powerpoint/2010/main" val="1621589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823973" y="32353"/>
            <a:ext cx="2009461" cy="830997"/>
          </a:xfrm>
          <a:prstGeom prst="rect">
            <a:avLst/>
          </a:prstGeom>
          <a:noFill/>
        </p:spPr>
        <p:txBody>
          <a:bodyPr wrap="none" lIns="91440" tIns="45720" rIns="91440" bIns="45720">
            <a:spAutoFit/>
          </a:bodyPr>
          <a:lstStyle/>
          <a:p>
            <a:pPr algn="ctr"/>
            <a:r>
              <a:rPr lang="es-E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Boletín</a:t>
            </a:r>
            <a:endParaRPr lang="es-E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ángulo 11"/>
          <p:cNvSpPr/>
          <p:nvPr/>
        </p:nvSpPr>
        <p:spPr>
          <a:xfrm>
            <a:off x="5120668" y="616818"/>
            <a:ext cx="1640577" cy="461665"/>
          </a:xfrm>
          <a:prstGeom prst="rect">
            <a:avLst/>
          </a:prstGeom>
          <a:noFill/>
        </p:spPr>
        <p:txBody>
          <a:bodyPr wrap="none" lIns="91440" tIns="45720" rIns="91440" bIns="45720">
            <a:spAutoFit/>
          </a:bodyPr>
          <a:lstStyle/>
          <a:p>
            <a:pPr algn="ctr"/>
            <a:r>
              <a:rPr lang="es-ES" sz="2400" b="0" cap="none" spc="0" dirty="0" smtClean="0">
                <a:ln w="0"/>
                <a:solidFill>
                  <a:schemeClr val="accent5"/>
                </a:solidFill>
                <a:effectLst>
                  <a:outerShdw blurRad="38100" dist="19050" dir="2700000" algn="tl" rotWithShape="0">
                    <a:schemeClr val="dk1">
                      <a:alpha val="40000"/>
                    </a:schemeClr>
                  </a:outerShdw>
                </a:effectLst>
              </a:rPr>
              <a:t>Informativo</a:t>
            </a:r>
            <a:endParaRPr lang="es-ES" sz="2400" b="0" cap="none" spc="0" dirty="0">
              <a:ln w="0"/>
              <a:solidFill>
                <a:schemeClr val="accent5"/>
              </a:solidFill>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a:blip r:embed="rId2"/>
          <a:stretch>
            <a:fillRect/>
          </a:stretch>
        </p:blipFill>
        <p:spPr>
          <a:xfrm>
            <a:off x="0" y="0"/>
            <a:ext cx="1432695" cy="1158468"/>
          </a:xfrm>
          <a:prstGeom prst="rect">
            <a:avLst/>
          </a:prstGeom>
        </p:spPr>
      </p:pic>
      <p:sp>
        <p:nvSpPr>
          <p:cNvPr id="17" name="Rectángulo 16"/>
          <p:cNvSpPr/>
          <p:nvPr/>
        </p:nvSpPr>
        <p:spPr>
          <a:xfrm>
            <a:off x="1082177" y="470625"/>
            <a:ext cx="3429000" cy="377026"/>
          </a:xfrm>
          <a:prstGeom prst="rect">
            <a:avLst/>
          </a:prstGeom>
        </p:spPr>
        <p:txBody>
          <a:bodyPr>
            <a:spAutoFit/>
          </a:bodyPr>
          <a:lstStyle/>
          <a:p>
            <a:pPr algn="r">
              <a:spcAft>
                <a:spcPts val="300"/>
              </a:spcAft>
            </a:pPr>
            <a:r>
              <a:rPr lang="es-ES" sz="800" dirty="0" smtClean="0">
                <a:solidFill>
                  <a:srgbClr val="4684D0"/>
                </a:solidFill>
                <a:effectLst/>
                <a:latin typeface="Roboto"/>
                <a:ea typeface="Batang" panose="02030600000101010101" pitchFamily="18" charset="-127"/>
                <a:cs typeface="Times New Roman" panose="02020603050405020304" pitchFamily="18" charset="0"/>
              </a:rPr>
              <a:t>Empresa Registrada ante la Comisión Nacional Bancaria y de Valores</a:t>
            </a:r>
            <a:endParaRPr lang="es-MX" sz="800" dirty="0" smtClean="0">
              <a:solidFill>
                <a:srgbClr val="808080"/>
              </a:solidFill>
              <a:effectLst/>
              <a:latin typeface="Corbel" panose="020B0503020204020204" pitchFamily="34" charset="0"/>
              <a:ea typeface="Batang" panose="02030600000101010101" pitchFamily="18" charset="-127"/>
              <a:cs typeface="Times New Roman" panose="02020603050405020304" pitchFamily="18" charset="0"/>
            </a:endParaRPr>
          </a:p>
          <a:p>
            <a:pPr algn="r"/>
            <a:r>
              <a:rPr lang="es-ES" sz="800" dirty="0" smtClean="0">
                <a:solidFill>
                  <a:srgbClr val="4684D0"/>
                </a:solidFill>
                <a:effectLst/>
                <a:latin typeface="Roboto"/>
                <a:ea typeface="Batang" panose="02030600000101010101" pitchFamily="18" charset="-127"/>
                <a:cs typeface="Times New Roman" panose="02020603050405020304" pitchFamily="18" charset="0"/>
              </a:rPr>
              <a:t>RAI 30003-001-(13859)-21/08/2015</a:t>
            </a:r>
            <a:endParaRPr lang="es-MX" sz="800" dirty="0"/>
          </a:p>
        </p:txBody>
      </p:sp>
      <p:sp>
        <p:nvSpPr>
          <p:cNvPr id="28" name="CuadroTexto 27"/>
          <p:cNvSpPr txBox="1"/>
          <p:nvPr/>
        </p:nvSpPr>
        <p:spPr>
          <a:xfrm>
            <a:off x="319088" y="1479008"/>
            <a:ext cx="6115050" cy="6370975"/>
          </a:xfrm>
          <a:prstGeom prst="rect">
            <a:avLst/>
          </a:prstGeom>
          <a:noFill/>
        </p:spPr>
        <p:txBody>
          <a:bodyPr wrap="square" rtlCol="0">
            <a:spAutoFit/>
          </a:bodyPr>
          <a:lstStyle/>
          <a:p>
            <a:r>
              <a:rPr lang="es-MX" sz="1100" b="1" dirty="0" smtClean="0"/>
              <a:t>Declaraciones </a:t>
            </a:r>
            <a:r>
              <a:rPr lang="es-MX" sz="1100" b="1" dirty="0"/>
              <a:t>y Certificación de Análisis</a:t>
            </a:r>
          </a:p>
          <a:p>
            <a:endParaRPr lang="es-MX" sz="1100" b="1" dirty="0" smtClean="0"/>
          </a:p>
          <a:p>
            <a:pPr algn="just"/>
            <a:r>
              <a:rPr lang="es-MX" sz="800" dirty="0" smtClean="0"/>
              <a:t>Yo</a:t>
            </a:r>
            <a:r>
              <a:rPr lang="es-MX" sz="800" dirty="0"/>
              <a:t>, Beatriz López Mejía, certifico que los puntos de vista que se expresen en este documento son reflejo de mi opinión personal sobre los indicadores, empresas y toda la información vertida en éste reporte. Conforme a lo establecido en las Políticas y Lineamientos para evitar conflicto de interés establecido en la Guía de Inversión de FIMSE, los analistas bursátiles tienen que observar ciertas reglas que regulen su participación en el mercado, con el fin de prevenir la utilización de información privilegiada.</a:t>
            </a:r>
          </a:p>
          <a:p>
            <a:pPr algn="just"/>
            <a:endParaRPr lang="es-MX" sz="800" dirty="0"/>
          </a:p>
          <a:p>
            <a:pPr algn="just"/>
            <a:r>
              <a:rPr lang="es-MX" sz="800" dirty="0"/>
              <a:t>La remuneración de la Analista en Jefe se basa en actividades y servicios que van dirigidos a beneficiar a los clientes de FIMSE Asesoría Patrimonial Independiente S de RL de CV (FIMSE) y esta se determina con base en la rentabilidad de FIMSE y del desempeño individual del Analista en Jefe . La analista no ha recibido, no recibe, ni recibirá pago directo o compensación de alguna de las empresas o de cualquiera de las fuentes mencionadas en este reporte y que puedan ser sujetas de análisis en este documento.</a:t>
            </a:r>
          </a:p>
          <a:p>
            <a:pPr algn="just"/>
            <a:endParaRPr lang="es-MX" sz="800" dirty="0"/>
          </a:p>
          <a:p>
            <a:pPr algn="just"/>
            <a:r>
              <a:rPr lang="es-MX" sz="800" dirty="0"/>
              <a:t>Puede ser posible que FIMSE haya prestado, este prestando o brinde a futuro algún servicio a alguna fuente de información o empresa mencionada en este reporte. En los últimos 12 meses, FIMSE no ha recibido compensación por este concepto.</a:t>
            </a:r>
          </a:p>
          <a:p>
            <a:pPr algn="just"/>
            <a:endParaRPr lang="es-MX" sz="800" dirty="0"/>
          </a:p>
          <a:p>
            <a:pPr algn="just"/>
            <a:r>
              <a:rPr lang="es-MX" sz="800" dirty="0"/>
              <a:t>Ninguno de los miembros de FIMSE funge con algún cargo en alguna de las fuentes de información o empresas mencionadas en este reporte</a:t>
            </a:r>
          </a:p>
          <a:p>
            <a:pPr algn="just"/>
            <a:endParaRPr lang="es-MX" sz="800" dirty="0"/>
          </a:p>
          <a:p>
            <a:pPr algn="just"/>
            <a:r>
              <a:rPr lang="es-MX" sz="800" dirty="0"/>
              <a:t>Al cierre del último trimestre, ningún miembro de FIMSE mantiene inversiones  directa o indirectamente en valores o instrumentos financieros, que represente el 1%  o más de su cartera de inversión, de los valores en circulación o el 1% de la emisión subyacente de los valores o instrumentos de inversión mencionados en éste reporte.</a:t>
            </a:r>
          </a:p>
          <a:p>
            <a:pPr algn="just"/>
            <a:endParaRPr lang="es-MX" sz="800" dirty="0"/>
          </a:p>
          <a:p>
            <a:pPr algn="just"/>
            <a:r>
              <a:rPr lang="es-MX" sz="800" dirty="0"/>
              <a:t>El propósito de esta publicación y de sus servicios asociados es delinear el progreso de los mercados en los términos de la aplicación correcta de un sistema determinado. La información contenida en este reporte ha sido obtenida de fuentes consideradas como fidedignas. La información, estimaciones y recomendaciones que llegaran a incluirse en este reporte se encuentran vigentes a la fecha de su publicación, pero pueden ser sujetas de modificaciones o cambios.</a:t>
            </a:r>
          </a:p>
          <a:p>
            <a:pPr algn="just"/>
            <a:endParaRPr lang="es-MX" sz="800" dirty="0"/>
          </a:p>
          <a:p>
            <a:pPr algn="just"/>
            <a:r>
              <a:rPr lang="es-MX" sz="800" dirty="0"/>
              <a:t>“Reporte integrado y presentado con fundamento en el Anexo 15, Artículo 47, de las DCGA a las entidades financieras y demás personas que proporcionen servicios de inversión”</a:t>
            </a:r>
          </a:p>
          <a:p>
            <a:pPr algn="just"/>
            <a:endParaRPr lang="es-MX" sz="800" dirty="0"/>
          </a:p>
          <a:p>
            <a:pPr algn="just"/>
            <a:r>
              <a:rPr lang="es-MX" sz="800" dirty="0"/>
              <a:t>La guía de inversión definida por FIMSE considera:</a:t>
            </a:r>
          </a:p>
          <a:p>
            <a:pPr algn="just"/>
            <a:r>
              <a:rPr lang="es-MX" sz="800" dirty="0"/>
              <a:t>En el Mercado de Renta Variable:</a:t>
            </a:r>
          </a:p>
          <a:p>
            <a:pPr algn="just"/>
            <a:r>
              <a:rPr lang="es-MX" sz="800" dirty="0"/>
              <a:t>Compra:</a:t>
            </a:r>
          </a:p>
          <a:p>
            <a:pPr algn="just"/>
            <a:r>
              <a:rPr lang="es-MX" sz="800" dirty="0"/>
              <a:t>Cuando nuestra expectativa de rendimientos supera la expectativa del Índice de Precios de la BMV.</a:t>
            </a:r>
          </a:p>
          <a:p>
            <a:pPr algn="just"/>
            <a:r>
              <a:rPr lang="es-MX" sz="800" dirty="0"/>
              <a:t>Retención: </a:t>
            </a:r>
          </a:p>
          <a:p>
            <a:pPr algn="just"/>
            <a:r>
              <a:rPr lang="es-MX" sz="800" dirty="0"/>
              <a:t>Cuando nuestra expectativa de rendimientos sea similar a la expectativa del Índice de Precios de la BMV.</a:t>
            </a:r>
          </a:p>
          <a:p>
            <a:pPr algn="just"/>
            <a:r>
              <a:rPr lang="es-MX" sz="800" dirty="0"/>
              <a:t>Venta:</a:t>
            </a:r>
          </a:p>
          <a:p>
            <a:pPr algn="just"/>
            <a:r>
              <a:rPr lang="es-MX" sz="800" dirty="0"/>
              <a:t>Cuando nuestra expectativa de rendimientos sea inferior a la expectativa del Índice de Precios de la BMV.</a:t>
            </a:r>
          </a:p>
          <a:p>
            <a:pPr algn="just"/>
            <a:endParaRPr lang="es-MX" sz="800" dirty="0"/>
          </a:p>
          <a:p>
            <a:pPr algn="just"/>
            <a:r>
              <a:rPr lang="es-MX" sz="800" dirty="0"/>
              <a:t>En el Mercado de Deuda:</a:t>
            </a:r>
          </a:p>
          <a:p>
            <a:pPr algn="just"/>
            <a:r>
              <a:rPr lang="es-MX" sz="800" dirty="0"/>
              <a:t>Compra:</a:t>
            </a:r>
          </a:p>
          <a:p>
            <a:pPr algn="just"/>
            <a:r>
              <a:rPr lang="es-MX" sz="800" dirty="0"/>
              <a:t>Cuando nuestra expectativa de rendimientos supera la expectativa de la Inflación.</a:t>
            </a:r>
          </a:p>
          <a:p>
            <a:pPr algn="just"/>
            <a:r>
              <a:rPr lang="es-MX" sz="800" dirty="0"/>
              <a:t>Retención: </a:t>
            </a:r>
          </a:p>
          <a:p>
            <a:pPr algn="just"/>
            <a:r>
              <a:rPr lang="es-MX" sz="800" dirty="0"/>
              <a:t>Cuando nuestra expectativa de rendimientos sea similar a la expectativa de la Inflación.</a:t>
            </a:r>
          </a:p>
          <a:p>
            <a:pPr algn="just"/>
            <a:r>
              <a:rPr lang="es-MX" sz="800" dirty="0"/>
              <a:t>Venta:</a:t>
            </a:r>
          </a:p>
          <a:p>
            <a:pPr algn="just"/>
            <a:r>
              <a:rPr lang="es-MX" sz="800" dirty="0"/>
              <a:t>Cuando nuestra expectativa de rendimientos sea inferior a la expectativa de la Inflación</a:t>
            </a:r>
            <a:r>
              <a:rPr lang="es-MX" sz="800" dirty="0" smtClean="0"/>
              <a:t>.</a:t>
            </a:r>
          </a:p>
          <a:p>
            <a:pPr algn="just"/>
            <a:endParaRPr lang="es-MX" sz="800" dirty="0"/>
          </a:p>
          <a:p>
            <a:pPr algn="just"/>
            <a:endParaRPr lang="es-MX" sz="800" dirty="0" smtClean="0"/>
          </a:p>
          <a:p>
            <a:pPr algn="just"/>
            <a:endParaRPr lang="es-MX" sz="800" dirty="0"/>
          </a:p>
          <a:p>
            <a:pPr algn="ctr"/>
            <a:r>
              <a:rPr lang="es-MX" sz="1000" b="1" dirty="0">
                <a:latin typeface="Arial Narrow" panose="020B0606020202030204" pitchFamily="34" charset="0"/>
              </a:rPr>
              <a:t>“Rendimientos pasados no garantizan Rendimientos Futuros” </a:t>
            </a:r>
          </a:p>
          <a:p>
            <a:pPr algn="just"/>
            <a:endParaRPr lang="es-MX" sz="800" dirty="0"/>
          </a:p>
        </p:txBody>
      </p:sp>
      <p:sp>
        <p:nvSpPr>
          <p:cNvPr id="35" name="CuadroTexto 34"/>
          <p:cNvSpPr txBox="1"/>
          <p:nvPr/>
        </p:nvSpPr>
        <p:spPr>
          <a:xfrm>
            <a:off x="0" y="8812617"/>
            <a:ext cx="6652783" cy="584775"/>
          </a:xfrm>
          <a:prstGeom prst="rect">
            <a:avLst/>
          </a:prstGeom>
          <a:noFill/>
        </p:spPr>
        <p:txBody>
          <a:bodyPr wrap="none" rtlCol="0">
            <a:spAutoFit/>
          </a:bodyPr>
          <a:lstStyle/>
          <a:p>
            <a:r>
              <a:rPr lang="es-MX" sz="800" i="1" dirty="0" smtClean="0">
                <a:solidFill>
                  <a:schemeClr val="bg1">
                    <a:lumMod val="50000"/>
                  </a:schemeClr>
                </a:solidFill>
              </a:rPr>
              <a:t>Documento Destinado al Público en General				Beatriz López Mejía</a:t>
            </a:r>
          </a:p>
          <a:p>
            <a:r>
              <a:rPr lang="es-MX" sz="800" i="1" dirty="0" smtClean="0">
                <a:solidFill>
                  <a:schemeClr val="bg1">
                    <a:lumMod val="50000"/>
                  </a:schemeClr>
                </a:solidFill>
              </a:rPr>
              <a:t>Línea FIMSE (01461) 215-1234				Analista en Jefe  </a:t>
            </a:r>
            <a:r>
              <a:rPr lang="es-MX" sz="800" dirty="0" smtClean="0"/>
              <a:t>    </a:t>
            </a:r>
            <a:r>
              <a:rPr lang="es-MX" sz="800" dirty="0" smtClean="0">
                <a:solidFill>
                  <a:schemeClr val="accent5"/>
                </a:solidFill>
                <a:hlinkClick r:id="rId3"/>
              </a:rPr>
              <a:t>be</a:t>
            </a:r>
            <a:r>
              <a:rPr lang="es-MX" sz="800" dirty="0" smtClean="0">
                <a:hlinkClick r:id="rId3"/>
              </a:rPr>
              <a:t>atriz.lopez@fimse.com</a:t>
            </a:r>
            <a:endParaRPr lang="es-MX" sz="800" dirty="0" smtClean="0"/>
          </a:p>
          <a:p>
            <a:endParaRPr lang="es-MX" sz="800" dirty="0" smtClean="0"/>
          </a:p>
          <a:p>
            <a:endParaRPr lang="es-MX" sz="800" dirty="0"/>
          </a:p>
        </p:txBody>
      </p:sp>
      <p:sp>
        <p:nvSpPr>
          <p:cNvPr id="36" name="Flecha derecha 35"/>
          <p:cNvSpPr/>
          <p:nvPr/>
        </p:nvSpPr>
        <p:spPr>
          <a:xfrm>
            <a:off x="43212" y="8751298"/>
            <a:ext cx="6647532" cy="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4"/>
          <a:stretch>
            <a:fillRect/>
          </a:stretch>
        </p:blipFill>
        <p:spPr>
          <a:xfrm>
            <a:off x="0" y="1198488"/>
            <a:ext cx="6833435" cy="214213"/>
          </a:xfrm>
          <a:prstGeom prst="rect">
            <a:avLst/>
          </a:prstGeom>
        </p:spPr>
      </p:pic>
      <p:sp>
        <p:nvSpPr>
          <p:cNvPr id="19" name="Rectángulo 18"/>
          <p:cNvSpPr/>
          <p:nvPr/>
        </p:nvSpPr>
        <p:spPr>
          <a:xfrm>
            <a:off x="64428" y="5126673"/>
            <a:ext cx="3429000" cy="369332"/>
          </a:xfrm>
          <a:prstGeom prst="rect">
            <a:avLst/>
          </a:prstGeom>
        </p:spPr>
        <p:txBody>
          <a:bodyPr>
            <a:spAutoFit/>
          </a:bodyPr>
          <a:lstStyle/>
          <a:p>
            <a:endParaRPr lang="es-MX" sz="600" dirty="0" smtClean="0"/>
          </a:p>
          <a:p>
            <a:endParaRPr lang="es-MX" sz="600" dirty="0"/>
          </a:p>
          <a:p>
            <a:endParaRPr lang="es-MX" sz="600" dirty="0"/>
          </a:p>
        </p:txBody>
      </p:sp>
    </p:spTree>
    <p:extLst>
      <p:ext uri="{BB962C8B-B14F-4D97-AF65-F5344CB8AC3E}">
        <p14:creationId xmlns:p14="http://schemas.microsoft.com/office/powerpoint/2010/main" val="655753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36106</TotalTime>
  <Words>2604</Words>
  <Application>Microsoft Office PowerPoint</Application>
  <PresentationFormat>Carta (216 x 279 mm)</PresentationFormat>
  <Paragraphs>146</Paragraphs>
  <Slides>5</Slides>
  <Notes>4</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5</vt:i4>
      </vt:variant>
    </vt:vector>
  </HeadingPairs>
  <TitlesOfParts>
    <vt:vector size="17" baseType="lpstr">
      <vt:lpstr>Batang</vt:lpstr>
      <vt:lpstr>Arial</vt:lpstr>
      <vt:lpstr>Arial Narrow</vt:lpstr>
      <vt:lpstr>Arial Rounded MT Bold</vt:lpstr>
      <vt:lpstr>Bookman Old Style</vt:lpstr>
      <vt:lpstr>Calibri</vt:lpstr>
      <vt:lpstr>Calibri Light</vt:lpstr>
      <vt:lpstr>Corbel</vt:lpstr>
      <vt:lpstr>Roboto</vt:lpstr>
      <vt:lpstr>Tahoma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Intel</dc:creator>
  <cp:lastModifiedBy>Intel</cp:lastModifiedBy>
  <cp:revision>1590</cp:revision>
  <cp:lastPrinted>2018-03-12T02:04:27Z</cp:lastPrinted>
  <dcterms:created xsi:type="dcterms:W3CDTF">2018-01-03T00:17:34Z</dcterms:created>
  <dcterms:modified xsi:type="dcterms:W3CDTF">2019-08-01T04:34:27Z</dcterms:modified>
</cp:coreProperties>
</file>