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69" r:id="rId3"/>
    <p:sldId id="260" r:id="rId4"/>
  </p:sldIdLst>
  <p:sldSz cx="6858000" cy="9144000" type="letter"/>
  <p:notesSz cx="7102475" cy="93884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86CD"/>
    <a:srgbClr val="0F27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4434" autoAdjust="0"/>
  </p:normalViewPr>
  <p:slideViewPr>
    <p:cSldViewPr snapToGrid="0">
      <p:cViewPr>
        <p:scale>
          <a:sx n="100" d="100"/>
          <a:sy n="100" d="100"/>
        </p:scale>
        <p:origin x="1236"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192CADA3-FF4D-4383-859A-518A4BE26BF0}" type="datetimeFigureOut">
              <a:rPr lang="es-MX" smtClean="0"/>
              <a:t>17/12/2019</a:t>
            </a:fld>
            <a:endParaRPr lang="es-MX"/>
          </a:p>
        </p:txBody>
      </p:sp>
      <p:sp>
        <p:nvSpPr>
          <p:cNvPr id="4" name="Marcador de imagen de diapositiva 3"/>
          <p:cNvSpPr>
            <a:spLocks noGrp="1" noRot="1" noChangeAspect="1"/>
          </p:cNvSpPr>
          <p:nvPr>
            <p:ph type="sldImg" idx="2"/>
          </p:nvPr>
        </p:nvSpPr>
        <p:spPr>
          <a:xfrm>
            <a:off x="2362200" y="1173163"/>
            <a:ext cx="2378075" cy="31686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0ECA314-8C98-47A2-B3EB-5E8D564B296A}" type="slidenum">
              <a:rPr lang="es-MX" smtClean="0"/>
              <a:t>‹Nº›</a:t>
            </a:fld>
            <a:endParaRPr lang="es-MX"/>
          </a:p>
        </p:txBody>
      </p:sp>
    </p:spTree>
    <p:extLst>
      <p:ext uri="{BB962C8B-B14F-4D97-AF65-F5344CB8AC3E}">
        <p14:creationId xmlns:p14="http://schemas.microsoft.com/office/powerpoint/2010/main" val="1400796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90ECA314-8C98-47A2-B3EB-5E8D564B296A}" type="slidenum">
              <a:rPr lang="es-MX" smtClean="0"/>
              <a:t>1</a:t>
            </a:fld>
            <a:endParaRPr lang="es-MX"/>
          </a:p>
        </p:txBody>
      </p:sp>
    </p:spTree>
    <p:extLst>
      <p:ext uri="{BB962C8B-B14F-4D97-AF65-F5344CB8AC3E}">
        <p14:creationId xmlns:p14="http://schemas.microsoft.com/office/powerpoint/2010/main" val="424030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90ECA314-8C98-47A2-B3EB-5E8D564B296A}" type="slidenum">
              <a:rPr lang="es-MX" smtClean="0"/>
              <a:t>2</a:t>
            </a:fld>
            <a:endParaRPr lang="es-MX"/>
          </a:p>
        </p:txBody>
      </p:sp>
    </p:spTree>
    <p:extLst>
      <p:ext uri="{BB962C8B-B14F-4D97-AF65-F5344CB8AC3E}">
        <p14:creationId xmlns:p14="http://schemas.microsoft.com/office/powerpoint/2010/main" val="206109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85EC2E-30AE-4A0E-A56D-2264AB73BF4A}" type="datetimeFigureOut">
              <a:rPr lang="es-MX" smtClean="0"/>
              <a:t>17/12/2019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274231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385EC2E-30AE-4A0E-A56D-2264AB73BF4A}" type="datetimeFigureOut">
              <a:rPr lang="es-MX" smtClean="0"/>
              <a:t>17/12/2019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88832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385EC2E-30AE-4A0E-A56D-2264AB73BF4A}" type="datetimeFigureOut">
              <a:rPr lang="es-MX" smtClean="0"/>
              <a:t>17/12/2019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121374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385EC2E-30AE-4A0E-A56D-2264AB73BF4A}" type="datetimeFigureOut">
              <a:rPr lang="es-MX" smtClean="0"/>
              <a:t>17/12/2019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80170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385EC2E-30AE-4A0E-A56D-2264AB73BF4A}" type="datetimeFigureOut">
              <a:rPr lang="es-MX" smtClean="0"/>
              <a:t>17/12/2019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104545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385EC2E-30AE-4A0E-A56D-2264AB73BF4A}" type="datetimeFigureOut">
              <a:rPr lang="es-MX" smtClean="0"/>
              <a:t>17/12/2019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383943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385EC2E-30AE-4A0E-A56D-2264AB73BF4A}" type="datetimeFigureOut">
              <a:rPr lang="es-MX" smtClean="0"/>
              <a:t>17/12/2019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268992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385EC2E-30AE-4A0E-A56D-2264AB73BF4A}" type="datetimeFigureOut">
              <a:rPr lang="es-MX" smtClean="0"/>
              <a:t>17/12/2019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221152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5EC2E-30AE-4A0E-A56D-2264AB73BF4A}" type="datetimeFigureOut">
              <a:rPr lang="es-MX" smtClean="0"/>
              <a:t>17/12/2019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74548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385EC2E-30AE-4A0E-A56D-2264AB73BF4A}" type="datetimeFigureOut">
              <a:rPr lang="es-MX" smtClean="0"/>
              <a:t>17/12/2019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214705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385EC2E-30AE-4A0E-A56D-2264AB73BF4A}" type="datetimeFigureOut">
              <a:rPr lang="es-MX" smtClean="0"/>
              <a:t>17/12/2019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05815A7-FBB7-4C90-896A-9CB936FAC272}" type="slidenum">
              <a:rPr lang="es-MX" smtClean="0"/>
              <a:t>‹Nº›</a:t>
            </a:fld>
            <a:endParaRPr lang="es-MX"/>
          </a:p>
        </p:txBody>
      </p:sp>
    </p:spTree>
    <p:extLst>
      <p:ext uri="{BB962C8B-B14F-4D97-AF65-F5344CB8AC3E}">
        <p14:creationId xmlns:p14="http://schemas.microsoft.com/office/powerpoint/2010/main" val="199857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385EC2E-30AE-4A0E-A56D-2264AB73BF4A}" type="datetimeFigureOut">
              <a:rPr lang="es-MX" smtClean="0"/>
              <a:t>17/12/2019</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05815A7-FBB7-4C90-896A-9CB936FAC272}" type="slidenum">
              <a:rPr lang="es-MX" smtClean="0"/>
              <a:t>‹Nº›</a:t>
            </a:fld>
            <a:endParaRPr lang="es-MX"/>
          </a:p>
        </p:txBody>
      </p:sp>
    </p:spTree>
    <p:extLst>
      <p:ext uri="{BB962C8B-B14F-4D97-AF65-F5344CB8AC3E}">
        <p14:creationId xmlns:p14="http://schemas.microsoft.com/office/powerpoint/2010/main" val="2692735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1.png"/><Relationship Id="rId7"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beatriz.lopez@fimse.com" TargetMode="External"/><Relationship Id="rId10" Type="http://schemas.openxmlformats.org/officeDocument/2006/relationships/image" Target="../media/image6.png"/><Relationship Id="rId4" Type="http://schemas.openxmlformats.org/officeDocument/2006/relationships/hyperlink" Target="http://www.fimse.com/" TargetMode="External"/><Relationship Id="rId9" Type="http://schemas.openxmlformats.org/officeDocument/2006/relationships/image" Target="../media/image5.emf"/></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fimse.com/" TargetMode="External"/><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industrialvalores.com.ar/glosario-financiero/curva-de-rendimiento" TargetMode="External"/><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hyperlink" Target="mailto:beatriz.lopez@fimse.com" TargetMode="External"/><Relationship Id="rId9" Type="http://schemas.openxmlformats.org/officeDocument/2006/relationships/image" Target="../media/image10.emf"/></Relationships>
</file>

<file path=ppt/slides/_rels/slide3.xml.rels><?xml version="1.0" encoding="UTF-8" standalone="yes"?>
<Relationships xmlns="http://schemas.openxmlformats.org/package/2006/relationships"><Relationship Id="rId3" Type="http://schemas.openxmlformats.org/officeDocument/2006/relationships/hyperlink" Target="mailto:beatriz.lopez@fimse.com" TargetMode="External"/><Relationship Id="rId2" Type="http://schemas.openxmlformats.org/officeDocument/2006/relationships/hyperlink" Target="http://www.fimse.com/" TargetMode="Externa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1733650" y="1041192"/>
            <a:ext cx="5052449" cy="968583"/>
          </a:xfrm>
          <a:prstGeom prst="rect">
            <a:avLst/>
          </a:prstGeom>
          <a:blipFill>
            <a:blip r:embed="rId3"/>
            <a:tile tx="0" ty="0" sx="100000" sy="100000" flip="none" algn="tl"/>
          </a:blipFill>
          <a:ln w="44450">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 name="Rectángulo 10"/>
          <p:cNvSpPr/>
          <p:nvPr/>
        </p:nvSpPr>
        <p:spPr>
          <a:xfrm>
            <a:off x="4577377" y="-70124"/>
            <a:ext cx="2239780" cy="923330"/>
          </a:xfrm>
          <a:prstGeom prst="rect">
            <a:avLst/>
          </a:prstGeom>
          <a:noFill/>
        </p:spPr>
        <p:txBody>
          <a:bodyPr wrap="none" lIns="91440" tIns="45720" rIns="91440" bIns="45720">
            <a:spAutoFit/>
          </a:bodyPr>
          <a:lstStyle/>
          <a:p>
            <a:pPr algn="ctr"/>
            <a:r>
              <a:rPr lang="es-E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Boletín</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Rectángulo 11"/>
          <p:cNvSpPr/>
          <p:nvPr/>
        </p:nvSpPr>
        <p:spPr>
          <a:xfrm>
            <a:off x="4674320" y="514513"/>
            <a:ext cx="1881925" cy="523220"/>
          </a:xfrm>
          <a:prstGeom prst="rect">
            <a:avLst/>
          </a:prstGeom>
          <a:noFill/>
        </p:spPr>
        <p:txBody>
          <a:bodyPr wrap="none" lIns="91440" tIns="45720" rIns="91440" bIns="45720">
            <a:spAutoFit/>
          </a:bodyPr>
          <a:lstStyle/>
          <a:p>
            <a:pPr algn="ctr"/>
            <a:r>
              <a:rPr lang="es-ES" sz="2800" b="0" cap="none" spc="0" dirty="0" smtClean="0">
                <a:ln w="0"/>
                <a:solidFill>
                  <a:schemeClr val="accent5"/>
                </a:solidFill>
                <a:effectLst>
                  <a:outerShdw blurRad="38100" dist="19050" dir="2700000" algn="tl" rotWithShape="0">
                    <a:schemeClr val="dk1">
                      <a:alpha val="40000"/>
                    </a:schemeClr>
                  </a:outerShdw>
                </a:effectLst>
              </a:rPr>
              <a:t>Informativo</a:t>
            </a:r>
            <a:endParaRPr lang="es-ES" sz="2800" b="0" cap="none" spc="0" dirty="0">
              <a:ln w="0"/>
              <a:solidFill>
                <a:schemeClr val="accent5"/>
              </a:solidFill>
              <a:effectLst>
                <a:outerShdw blurRad="38100" dist="19050" dir="2700000" algn="tl" rotWithShape="0">
                  <a:schemeClr val="dk1">
                    <a:alpha val="40000"/>
                  </a:schemeClr>
                </a:outerShdw>
              </a:effectLst>
            </a:endParaRPr>
          </a:p>
        </p:txBody>
      </p:sp>
      <p:sp>
        <p:nvSpPr>
          <p:cNvPr id="13" name="Rectángulo 12"/>
          <p:cNvSpPr/>
          <p:nvPr/>
        </p:nvSpPr>
        <p:spPr>
          <a:xfrm>
            <a:off x="5011248" y="1374562"/>
            <a:ext cx="1805815" cy="338554"/>
          </a:xfrm>
          <a:prstGeom prst="rect">
            <a:avLst/>
          </a:prstGeom>
          <a:noFill/>
        </p:spPr>
        <p:txBody>
          <a:bodyPr wrap="none" lIns="91440" tIns="45720" rIns="91440" bIns="45720">
            <a:spAutoFit/>
          </a:bodyPr>
          <a:lstStyle/>
          <a:p>
            <a:pPr algn="ctr"/>
            <a:r>
              <a:rPr lang="es-ES" sz="1600" dirty="0" smtClean="0">
                <a:ln w="0"/>
                <a:solidFill>
                  <a:schemeClr val="accent5"/>
                </a:solidFill>
                <a:effectLst>
                  <a:outerShdw blurRad="38100" dist="19050" dir="2700000" algn="tl" rotWithShape="0">
                    <a:schemeClr val="dk1">
                      <a:alpha val="40000"/>
                    </a:schemeClr>
                  </a:outerShdw>
                </a:effectLst>
              </a:rPr>
              <a:t>11 Diciembre,</a:t>
            </a:r>
            <a:r>
              <a:rPr lang="es-ES" sz="1600" b="0" cap="none" spc="0" dirty="0" smtClean="0">
                <a:ln w="0"/>
                <a:solidFill>
                  <a:schemeClr val="accent5"/>
                </a:solidFill>
                <a:effectLst>
                  <a:outerShdw blurRad="38100" dist="19050" dir="2700000" algn="tl" rotWithShape="0">
                    <a:schemeClr val="dk1">
                      <a:alpha val="40000"/>
                    </a:schemeClr>
                  </a:outerShdw>
                </a:effectLst>
              </a:rPr>
              <a:t> 2019</a:t>
            </a:r>
            <a:endParaRPr lang="es-ES" sz="1600" b="0" cap="none" spc="0" dirty="0">
              <a:ln w="0"/>
              <a:solidFill>
                <a:schemeClr val="accent5"/>
              </a:solidFill>
              <a:effectLst>
                <a:outerShdw blurRad="38100" dist="19050" dir="2700000" algn="tl" rotWithShape="0">
                  <a:schemeClr val="dk1">
                    <a:alpha val="40000"/>
                  </a:schemeClr>
                </a:outerShdw>
              </a:effectLst>
            </a:endParaRPr>
          </a:p>
        </p:txBody>
      </p:sp>
      <p:sp>
        <p:nvSpPr>
          <p:cNvPr id="17" name="Rectángulo 16"/>
          <p:cNvSpPr/>
          <p:nvPr/>
        </p:nvSpPr>
        <p:spPr>
          <a:xfrm>
            <a:off x="1020001" y="148644"/>
            <a:ext cx="3432107" cy="623248"/>
          </a:xfrm>
          <a:prstGeom prst="rect">
            <a:avLst/>
          </a:prstGeom>
        </p:spPr>
        <p:txBody>
          <a:bodyPr wrap="square">
            <a:spAutoFit/>
          </a:bodyPr>
          <a:lstStyle/>
          <a:p>
            <a:pPr algn="r">
              <a:spcAft>
                <a:spcPts val="300"/>
              </a:spcAft>
            </a:pPr>
            <a:r>
              <a:rPr lang="es-ES" sz="800" dirty="0" smtClean="0">
                <a:solidFill>
                  <a:srgbClr val="4684D0"/>
                </a:solidFill>
                <a:effectLst/>
                <a:latin typeface="Roboto"/>
                <a:ea typeface="Batang" panose="02030600000101010101" pitchFamily="18" charset="-127"/>
                <a:cs typeface="Times New Roman" panose="02020603050405020304" pitchFamily="18" charset="0"/>
              </a:rPr>
              <a:t>Empresa Registrada ante la Comisión Nacional Bancaria y de Valores</a:t>
            </a:r>
            <a:endParaRPr lang="es-MX" sz="800" dirty="0" smtClean="0">
              <a:solidFill>
                <a:srgbClr val="808080"/>
              </a:solidFill>
              <a:effectLst/>
              <a:latin typeface="Corbel" panose="020B0503020204020204" pitchFamily="34" charset="0"/>
              <a:ea typeface="Batang" panose="02030600000101010101" pitchFamily="18" charset="-127"/>
              <a:cs typeface="Times New Roman" panose="02020603050405020304" pitchFamily="18" charset="0"/>
            </a:endParaRPr>
          </a:p>
          <a:p>
            <a:pPr algn="r"/>
            <a:r>
              <a:rPr lang="es-ES" sz="800" dirty="0" smtClean="0">
                <a:solidFill>
                  <a:srgbClr val="4684D0"/>
                </a:solidFill>
                <a:effectLst/>
                <a:latin typeface="Roboto"/>
                <a:ea typeface="Batang" panose="02030600000101010101" pitchFamily="18" charset="-127"/>
                <a:cs typeface="Times New Roman" panose="02020603050405020304" pitchFamily="18" charset="0"/>
              </a:rPr>
              <a:t>RAI 30003-001-(13859)-21/08/2015</a:t>
            </a:r>
          </a:p>
          <a:p>
            <a:pPr algn="r"/>
            <a:r>
              <a:rPr lang="es-ES" sz="800" dirty="0" smtClean="0">
                <a:solidFill>
                  <a:srgbClr val="4684D0"/>
                </a:solidFill>
                <a:latin typeface="Roboto"/>
                <a:ea typeface="Batang" panose="02030600000101010101" pitchFamily="18" charset="-127"/>
                <a:cs typeface="Times New Roman" panose="02020603050405020304" pitchFamily="18" charset="0"/>
                <a:hlinkClick r:id="rId4"/>
              </a:rPr>
              <a:t>www.fimse.com</a:t>
            </a:r>
            <a:endParaRPr lang="es-ES" sz="800" dirty="0" smtClean="0">
              <a:solidFill>
                <a:srgbClr val="4684D0"/>
              </a:solidFill>
              <a:latin typeface="Roboto"/>
              <a:ea typeface="Batang" panose="02030600000101010101" pitchFamily="18" charset="-127"/>
              <a:cs typeface="Times New Roman" panose="02020603050405020304" pitchFamily="18" charset="0"/>
            </a:endParaRPr>
          </a:p>
          <a:p>
            <a:pPr algn="r"/>
            <a:endParaRPr lang="es-MX" sz="800" dirty="0"/>
          </a:p>
        </p:txBody>
      </p:sp>
      <p:sp>
        <p:nvSpPr>
          <p:cNvPr id="19" name="Rectángulo 18"/>
          <p:cNvSpPr/>
          <p:nvPr/>
        </p:nvSpPr>
        <p:spPr>
          <a:xfrm>
            <a:off x="67092" y="1993602"/>
            <a:ext cx="6719008" cy="4571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1200" b="1" i="1" dirty="0"/>
          </a:p>
        </p:txBody>
      </p:sp>
      <p:sp>
        <p:nvSpPr>
          <p:cNvPr id="28" name="CuadroTexto 27"/>
          <p:cNvSpPr txBox="1"/>
          <p:nvPr/>
        </p:nvSpPr>
        <p:spPr>
          <a:xfrm>
            <a:off x="0" y="2009201"/>
            <a:ext cx="4075736" cy="2362185"/>
          </a:xfrm>
          <a:prstGeom prst="rect">
            <a:avLst/>
          </a:prstGeom>
          <a:noFill/>
        </p:spPr>
        <p:txBody>
          <a:bodyPr wrap="square" rtlCol="0">
            <a:spAutoFit/>
          </a:bodyPr>
          <a:lstStyle/>
          <a:p>
            <a:r>
              <a:rPr lang="es-MX" sz="1100" b="1" dirty="0" smtClean="0"/>
              <a:t>MERCADOS ACCIONARIOS</a:t>
            </a:r>
          </a:p>
          <a:p>
            <a:pPr algn="just"/>
            <a:r>
              <a:rPr lang="es-MX" sz="1050" dirty="0" smtClean="0"/>
              <a:t>Los mercados accionarios reaccionando positivamente a la decisión de la FED, quién decidió </a:t>
            </a:r>
            <a:r>
              <a:rPr lang="es-MX" sz="1050" dirty="0"/>
              <a:t>mantener sin </a:t>
            </a:r>
            <a:r>
              <a:rPr lang="es-MX" sz="1050" dirty="0" smtClean="0"/>
              <a:t>cambio </a:t>
            </a:r>
            <a:r>
              <a:rPr lang="es-MX" sz="1050" dirty="0"/>
              <a:t>su tasa de referencia en el rango de </a:t>
            </a:r>
            <a:r>
              <a:rPr lang="es-MX" sz="1050" dirty="0" smtClean="0"/>
              <a:t>1.50-1.75 y manifestó su intención de no modificarla durante todo el 2020, aunque seguirán atentos al curso de la economía. México en sintonía con los mercados desarrollados y también </a:t>
            </a:r>
            <a:r>
              <a:rPr lang="es-MX" sz="1050" dirty="0"/>
              <a:t>favorecido por el acuerdo modificatorio para avanzar en la ratificación del Tratado entre México, Estados Unidos y Canadá (T-MEC</a:t>
            </a:r>
            <a:r>
              <a:rPr lang="es-MX" sz="1050" dirty="0" smtClean="0"/>
              <a:t>). A pesar de éstas noticias, los mercados permanecerán atentos a las noticias que vayan fluyendo respecto de algún avance en el acuerdo comercial entre China y Estados Unidos, ya que 15 de diciembre es la fecha límite para que entre en vigor el paquete </a:t>
            </a:r>
            <a:r>
              <a:rPr lang="es-MX" sz="1050" dirty="0"/>
              <a:t>de </a:t>
            </a:r>
            <a:r>
              <a:rPr lang="es-MX" sz="1050" dirty="0" smtClean="0"/>
              <a:t>aranceles (arancel </a:t>
            </a:r>
            <a:r>
              <a:rPr lang="es-MX" sz="1050" dirty="0"/>
              <a:t>adicional del 15% a productos chinos por </a:t>
            </a:r>
            <a:r>
              <a:rPr lang="es-MX" sz="1050" dirty="0" smtClean="0"/>
              <a:t>160,000 </a:t>
            </a:r>
            <a:r>
              <a:rPr lang="es-MX" sz="1050" dirty="0"/>
              <a:t>millones de </a:t>
            </a:r>
            <a:r>
              <a:rPr lang="es-MX" sz="1050" dirty="0" smtClean="0"/>
              <a:t>dólares), aunque la BMV no operará el 12 de diciembre.</a:t>
            </a:r>
            <a:endParaRPr lang="es-MX" sz="1050" dirty="0"/>
          </a:p>
        </p:txBody>
      </p:sp>
      <p:sp>
        <p:nvSpPr>
          <p:cNvPr id="35" name="CuadroTexto 34"/>
          <p:cNvSpPr txBox="1"/>
          <p:nvPr/>
        </p:nvSpPr>
        <p:spPr>
          <a:xfrm>
            <a:off x="0" y="8812617"/>
            <a:ext cx="6652783" cy="584775"/>
          </a:xfrm>
          <a:prstGeom prst="rect">
            <a:avLst/>
          </a:prstGeom>
          <a:noFill/>
        </p:spPr>
        <p:txBody>
          <a:bodyPr wrap="none" rtlCol="0">
            <a:spAutoFit/>
          </a:bodyPr>
          <a:lstStyle/>
          <a:p>
            <a:r>
              <a:rPr lang="es-MX" sz="800" i="1" dirty="0" smtClean="0">
                <a:solidFill>
                  <a:schemeClr val="bg1">
                    <a:lumMod val="50000"/>
                  </a:schemeClr>
                </a:solidFill>
              </a:rPr>
              <a:t>Documento Destinado al Público en General				Beatriz López Mejía</a:t>
            </a:r>
          </a:p>
          <a:p>
            <a:r>
              <a:rPr lang="es-MX" sz="800" i="1" dirty="0" smtClean="0">
                <a:solidFill>
                  <a:schemeClr val="bg1">
                    <a:lumMod val="50000"/>
                  </a:schemeClr>
                </a:solidFill>
              </a:rPr>
              <a:t>Línea FIMSE (461) 215-1234				Analista en Jefe  </a:t>
            </a:r>
            <a:r>
              <a:rPr lang="es-MX" sz="800" dirty="0" smtClean="0"/>
              <a:t>    </a:t>
            </a:r>
            <a:r>
              <a:rPr lang="es-MX" sz="800" dirty="0" smtClean="0">
                <a:solidFill>
                  <a:schemeClr val="accent5"/>
                </a:solidFill>
                <a:hlinkClick r:id="rId5"/>
              </a:rPr>
              <a:t>be</a:t>
            </a:r>
            <a:r>
              <a:rPr lang="es-MX" sz="800" dirty="0" smtClean="0">
                <a:hlinkClick r:id="rId5"/>
              </a:rPr>
              <a:t>atriz.lopez@fimse.com</a:t>
            </a:r>
            <a:endParaRPr lang="es-MX" sz="800" dirty="0" smtClean="0"/>
          </a:p>
          <a:p>
            <a:endParaRPr lang="es-MX" sz="800" dirty="0" smtClean="0"/>
          </a:p>
          <a:p>
            <a:endParaRPr lang="es-MX" sz="800" dirty="0"/>
          </a:p>
        </p:txBody>
      </p:sp>
      <p:sp>
        <p:nvSpPr>
          <p:cNvPr id="36" name="Flecha derecha 35"/>
          <p:cNvSpPr/>
          <p:nvPr/>
        </p:nvSpPr>
        <p:spPr>
          <a:xfrm>
            <a:off x="714375" y="8751298"/>
            <a:ext cx="602024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5" name="CuadroTexto 24"/>
          <p:cNvSpPr txBox="1"/>
          <p:nvPr/>
        </p:nvSpPr>
        <p:spPr>
          <a:xfrm>
            <a:off x="1770908" y="1740375"/>
            <a:ext cx="2757930" cy="246221"/>
          </a:xfrm>
          <a:prstGeom prst="rect">
            <a:avLst/>
          </a:prstGeom>
          <a:noFill/>
        </p:spPr>
        <p:txBody>
          <a:bodyPr wrap="square" rtlCol="0">
            <a:spAutoFit/>
          </a:bodyPr>
          <a:lstStyle/>
          <a:p>
            <a:r>
              <a:rPr lang="es-MX" sz="1000" b="1" i="1" dirty="0" smtClean="0"/>
              <a:t>Valores FIMSE</a:t>
            </a:r>
            <a:r>
              <a:rPr lang="es-MX" sz="1000" i="1" dirty="0" smtClean="0"/>
              <a:t>: Independencia</a:t>
            </a:r>
            <a:endParaRPr lang="es-MX" sz="1000" i="1" dirty="0"/>
          </a:p>
        </p:txBody>
      </p:sp>
      <p:sp>
        <p:nvSpPr>
          <p:cNvPr id="9" name="CuadroTexto 8"/>
          <p:cNvSpPr txBox="1"/>
          <p:nvPr/>
        </p:nvSpPr>
        <p:spPr>
          <a:xfrm>
            <a:off x="5199783" y="1050899"/>
            <a:ext cx="1356462" cy="261610"/>
          </a:xfrm>
          <a:prstGeom prst="rect">
            <a:avLst/>
          </a:prstGeom>
          <a:noFill/>
        </p:spPr>
        <p:txBody>
          <a:bodyPr wrap="none" rtlCol="0">
            <a:spAutoFit/>
          </a:bodyPr>
          <a:lstStyle/>
          <a:p>
            <a:r>
              <a:rPr lang="es-MX" sz="1100" i="1" dirty="0" smtClean="0"/>
              <a:t>Publicación Semanal</a:t>
            </a:r>
            <a:endParaRPr lang="es-MX" sz="1100" i="1" dirty="0"/>
          </a:p>
        </p:txBody>
      </p:sp>
      <p:sp>
        <p:nvSpPr>
          <p:cNvPr id="5" name="Rectángulo 4"/>
          <p:cNvSpPr/>
          <p:nvPr/>
        </p:nvSpPr>
        <p:spPr>
          <a:xfrm>
            <a:off x="4100410" y="7256596"/>
            <a:ext cx="2614454" cy="1061829"/>
          </a:xfrm>
          <a:prstGeom prst="rect">
            <a:avLst/>
          </a:prstGeom>
        </p:spPr>
        <p:txBody>
          <a:bodyPr wrap="square">
            <a:spAutoFit/>
          </a:bodyPr>
          <a:lstStyle/>
          <a:p>
            <a:pPr algn="just"/>
            <a:r>
              <a:rPr lang="es-MX" sz="900" b="1" i="1" dirty="0" smtClean="0"/>
              <a:t>Para Tomar en Cuenta….</a:t>
            </a:r>
          </a:p>
          <a:p>
            <a:pPr algn="just"/>
            <a:endParaRPr lang="es-MX" sz="900" i="1" dirty="0" smtClean="0"/>
          </a:p>
          <a:p>
            <a:pPr algn="just"/>
            <a:r>
              <a:rPr lang="es-MX" sz="900" b="1" i="1" dirty="0" smtClean="0"/>
              <a:t>Internacional</a:t>
            </a:r>
            <a:r>
              <a:rPr lang="es-MX" sz="900" i="1" dirty="0" smtClean="0"/>
              <a:t>.- Decisión de la FED y del Banco Central Europeo, Elecciones en Inglaterra.. </a:t>
            </a:r>
          </a:p>
          <a:p>
            <a:pPr algn="just"/>
            <a:endParaRPr lang="es-MX" sz="900" b="1" i="1" dirty="0" smtClean="0"/>
          </a:p>
          <a:p>
            <a:pPr algn="just"/>
            <a:r>
              <a:rPr lang="es-MX" sz="900" b="1" i="1" dirty="0" smtClean="0"/>
              <a:t>México.-</a:t>
            </a:r>
            <a:r>
              <a:rPr lang="es-MX" sz="900" i="1" dirty="0"/>
              <a:t> </a:t>
            </a:r>
            <a:r>
              <a:rPr lang="es-MX" sz="900" i="1" dirty="0" smtClean="0"/>
              <a:t>Inflación noviembre y producción industrial.</a:t>
            </a:r>
            <a:endParaRPr lang="es-MX" sz="900" i="1" dirty="0"/>
          </a:p>
        </p:txBody>
      </p:sp>
      <p:pic>
        <p:nvPicPr>
          <p:cNvPr id="4" name="Imagen 3"/>
          <p:cNvPicPr>
            <a:picLocks noChangeAspect="1"/>
          </p:cNvPicPr>
          <p:nvPr/>
        </p:nvPicPr>
        <p:blipFill>
          <a:blip r:embed="rId6"/>
          <a:stretch>
            <a:fillRect/>
          </a:stretch>
        </p:blipFill>
        <p:spPr>
          <a:xfrm>
            <a:off x="281984" y="45006"/>
            <a:ext cx="891605" cy="939014"/>
          </a:xfrm>
          <a:prstGeom prst="rect">
            <a:avLst/>
          </a:prstGeom>
        </p:spPr>
      </p:pic>
      <p:sp>
        <p:nvSpPr>
          <p:cNvPr id="27" name="CuadroTexto 26"/>
          <p:cNvSpPr txBox="1"/>
          <p:nvPr/>
        </p:nvSpPr>
        <p:spPr>
          <a:xfrm>
            <a:off x="0" y="4273062"/>
            <a:ext cx="4075736" cy="1715854"/>
          </a:xfrm>
          <a:prstGeom prst="rect">
            <a:avLst/>
          </a:prstGeom>
          <a:noFill/>
        </p:spPr>
        <p:txBody>
          <a:bodyPr wrap="square" rtlCol="0">
            <a:spAutoFit/>
          </a:bodyPr>
          <a:lstStyle/>
          <a:p>
            <a:r>
              <a:rPr lang="es-MX" sz="1100" b="1" dirty="0" smtClean="0"/>
              <a:t>BIENES BASICOS</a:t>
            </a:r>
          </a:p>
          <a:p>
            <a:pPr algn="just"/>
            <a:r>
              <a:rPr lang="es-MX" sz="1050" dirty="0" smtClean="0"/>
              <a:t>El petróleo permanecerá también atento a lo que suceda entre China y Estados Unidos, ya que a pesar de los esfuerzos de la OPEP de </a:t>
            </a:r>
            <a:r>
              <a:rPr lang="es-MX" sz="1050" dirty="0" err="1" smtClean="0"/>
              <a:t>disminuír</a:t>
            </a:r>
            <a:r>
              <a:rPr lang="es-MX" sz="1050" dirty="0" smtClean="0"/>
              <a:t> la oferta de petróleo, los especialistas estiman que en 2020,Estados Unidos se convertirá en un exportador nato ante la gran cantidad de petroleó de enquisto en existencia. Mientras tanto, los estimados de precios sin cambios relevantes. El oro por su parte, sigue siendo considerado en los portafolios globales, ante la incertidumbre en el frente comercial, y las posibles consecuencias del juicio </a:t>
            </a:r>
            <a:r>
              <a:rPr lang="es-MX" sz="1050" dirty="0" err="1" smtClean="0"/>
              <a:t>politico</a:t>
            </a:r>
            <a:r>
              <a:rPr lang="es-MX" sz="1050" dirty="0" smtClean="0"/>
              <a:t> de </a:t>
            </a:r>
            <a:r>
              <a:rPr lang="es-MX" sz="1050" dirty="0" err="1" smtClean="0"/>
              <a:t>Trump</a:t>
            </a:r>
            <a:r>
              <a:rPr lang="es-MX" sz="1050" dirty="0" smtClean="0"/>
              <a:t> en la carrera electoral en Estados Unidos.</a:t>
            </a:r>
            <a:endParaRPr lang="es-MX" sz="1050" dirty="0"/>
          </a:p>
        </p:txBody>
      </p:sp>
      <p:sp>
        <p:nvSpPr>
          <p:cNvPr id="30" name="CuadroTexto 29"/>
          <p:cNvSpPr txBox="1"/>
          <p:nvPr/>
        </p:nvSpPr>
        <p:spPr>
          <a:xfrm>
            <a:off x="0" y="5912965"/>
            <a:ext cx="4075736" cy="2846933"/>
          </a:xfrm>
          <a:prstGeom prst="rect">
            <a:avLst/>
          </a:prstGeom>
          <a:noFill/>
        </p:spPr>
        <p:txBody>
          <a:bodyPr wrap="square" rtlCol="0">
            <a:spAutoFit/>
          </a:bodyPr>
          <a:lstStyle/>
          <a:p>
            <a:r>
              <a:rPr lang="es-MX" sz="1100" b="1" dirty="0" smtClean="0"/>
              <a:t>MERCADOS DE DEUDA Y TIPO DE CAMBIO</a:t>
            </a:r>
            <a:endParaRPr lang="es-MX" sz="1050" dirty="0"/>
          </a:p>
          <a:p>
            <a:pPr algn="just"/>
            <a:r>
              <a:rPr lang="es-MX" sz="1050" dirty="0" smtClean="0"/>
              <a:t>La firma de los cambios del T-MEC que podrían acelerar su ratificación en Estados Unidos y Canadá y la decisión de la FED, favorecieron el desempeño del peso frente al dólar, registrando el mejor nivel en los últimos 30 días de operación. Tal parece que las últimas noticias coinciden con la expectativa más favorable que los analistas han dado a conocer en las últimas encuestas</a:t>
            </a:r>
            <a:r>
              <a:rPr lang="es-MX" sz="1050" dirty="0"/>
              <a:t>. </a:t>
            </a:r>
            <a:r>
              <a:rPr lang="es-MX" sz="1050" dirty="0" smtClean="0"/>
              <a:t>La pausa en la baja de tasas en Estados Unidos,  responde a que </a:t>
            </a:r>
            <a:r>
              <a:rPr lang="es-MX" sz="1050" dirty="0"/>
              <a:t>los miembros de la </a:t>
            </a:r>
            <a:r>
              <a:rPr lang="es-MX" sz="1050" dirty="0" err="1"/>
              <a:t>Fed</a:t>
            </a:r>
            <a:r>
              <a:rPr lang="es-MX" sz="1050" dirty="0"/>
              <a:t> esperan que los recortes </a:t>
            </a:r>
            <a:r>
              <a:rPr lang="es-MX" sz="1050" dirty="0" smtClean="0"/>
              <a:t>efectuado, hayan sido suficientes </a:t>
            </a:r>
            <a:r>
              <a:rPr lang="es-MX" sz="1050" dirty="0"/>
              <a:t>para </a:t>
            </a:r>
            <a:r>
              <a:rPr lang="es-MX" sz="1050" dirty="0" smtClean="0"/>
              <a:t>continuar con </a:t>
            </a:r>
            <a:r>
              <a:rPr lang="es-MX" sz="1050" dirty="0"/>
              <a:t>un crecimiento en la </a:t>
            </a:r>
            <a:r>
              <a:rPr lang="es-MX" sz="1050" dirty="0" smtClean="0"/>
              <a:t>economía, disipando, por el momento los temores de una recesión. Lo anterior dio lugar a un mayor apetito por bonos del tesoro. En el ámbito local la firma de los cambios en el T-MEC propiciaron una mayor demanda de instrumentos de deuda gubernamental y en consecuencia un descenso en la curva de rendimientos, en un mercado que estará a la expectativa del último movimiento de Banxico en el 2019, en donde los analistas coinciden en un descenso estimado de un cuarto de punto en la tasa objetivo.</a:t>
            </a:r>
            <a:endParaRPr lang="es-MX" sz="1100" dirty="0" smtClean="0"/>
          </a:p>
        </p:txBody>
      </p:sp>
      <p:sp>
        <p:nvSpPr>
          <p:cNvPr id="26" name="CuadroTexto 25"/>
          <p:cNvSpPr txBox="1"/>
          <p:nvPr/>
        </p:nvSpPr>
        <p:spPr>
          <a:xfrm>
            <a:off x="4122488" y="4187431"/>
            <a:ext cx="2592376" cy="230832"/>
          </a:xfrm>
          <a:prstGeom prst="rect">
            <a:avLst/>
          </a:prstGeom>
          <a:noFill/>
        </p:spPr>
        <p:txBody>
          <a:bodyPr wrap="none" rtlCol="0">
            <a:spAutoFit/>
          </a:bodyPr>
          <a:lstStyle/>
          <a:p>
            <a:r>
              <a:rPr lang="es-MX" sz="900" dirty="0" smtClean="0">
                <a:solidFill>
                  <a:schemeClr val="accent5"/>
                </a:solidFill>
              </a:rPr>
              <a:t>Agencia Internacional de Energía Precios Estimados</a:t>
            </a:r>
            <a:endParaRPr lang="es-MX" sz="900" dirty="0">
              <a:solidFill>
                <a:schemeClr val="accent5"/>
              </a:solidFill>
            </a:endParaRPr>
          </a:p>
        </p:txBody>
      </p:sp>
      <p:pic>
        <p:nvPicPr>
          <p:cNvPr id="6" name="Imagen 5"/>
          <p:cNvPicPr>
            <a:picLocks noChangeAspect="1"/>
          </p:cNvPicPr>
          <p:nvPr/>
        </p:nvPicPr>
        <p:blipFill>
          <a:blip r:embed="rId7"/>
          <a:stretch>
            <a:fillRect/>
          </a:stretch>
        </p:blipFill>
        <p:spPr>
          <a:xfrm>
            <a:off x="45249" y="1036142"/>
            <a:ext cx="1721179" cy="973059"/>
          </a:xfrm>
          <a:prstGeom prst="rect">
            <a:avLst/>
          </a:prstGeom>
        </p:spPr>
      </p:pic>
      <p:pic>
        <p:nvPicPr>
          <p:cNvPr id="2" name="Imagen 1"/>
          <p:cNvPicPr>
            <a:picLocks noChangeAspect="1"/>
          </p:cNvPicPr>
          <p:nvPr/>
        </p:nvPicPr>
        <p:blipFill>
          <a:blip r:embed="rId8"/>
          <a:stretch>
            <a:fillRect/>
          </a:stretch>
        </p:blipFill>
        <p:spPr>
          <a:xfrm>
            <a:off x="4036769" y="2147732"/>
            <a:ext cx="2749330" cy="1943569"/>
          </a:xfrm>
          <a:prstGeom prst="rect">
            <a:avLst/>
          </a:prstGeom>
        </p:spPr>
      </p:pic>
      <p:pic>
        <p:nvPicPr>
          <p:cNvPr id="8" name="Imagen 7"/>
          <p:cNvPicPr>
            <a:picLocks noChangeAspect="1"/>
          </p:cNvPicPr>
          <p:nvPr/>
        </p:nvPicPr>
        <p:blipFill>
          <a:blip r:embed="rId9"/>
          <a:stretch>
            <a:fillRect/>
          </a:stretch>
        </p:blipFill>
        <p:spPr>
          <a:xfrm>
            <a:off x="5329821" y="2124779"/>
            <a:ext cx="1385043" cy="465374"/>
          </a:xfrm>
          <a:prstGeom prst="rect">
            <a:avLst/>
          </a:prstGeom>
        </p:spPr>
      </p:pic>
      <p:pic>
        <p:nvPicPr>
          <p:cNvPr id="16" name="Imagen 15"/>
          <p:cNvPicPr>
            <a:picLocks noChangeAspect="1"/>
          </p:cNvPicPr>
          <p:nvPr/>
        </p:nvPicPr>
        <p:blipFill>
          <a:blip r:embed="rId10"/>
          <a:stretch>
            <a:fillRect/>
          </a:stretch>
        </p:blipFill>
        <p:spPr>
          <a:xfrm>
            <a:off x="4238625" y="4371386"/>
            <a:ext cx="2246125" cy="2081872"/>
          </a:xfrm>
          <a:prstGeom prst="rect">
            <a:avLst/>
          </a:prstGeom>
        </p:spPr>
      </p:pic>
    </p:spTree>
    <p:extLst>
      <p:ext uri="{BB962C8B-B14F-4D97-AF65-F5344CB8AC3E}">
        <p14:creationId xmlns:p14="http://schemas.microsoft.com/office/powerpoint/2010/main" val="2085057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4823973" y="32353"/>
            <a:ext cx="2009461" cy="830997"/>
          </a:xfrm>
          <a:prstGeom prst="rect">
            <a:avLst/>
          </a:prstGeom>
          <a:noFill/>
        </p:spPr>
        <p:txBody>
          <a:bodyPr wrap="none" lIns="91440" tIns="45720" rIns="91440" bIns="45720">
            <a:spAutoFit/>
          </a:bodyPr>
          <a:lstStyle/>
          <a:p>
            <a:pPr algn="ctr"/>
            <a:r>
              <a:rPr lang="es-ES" sz="4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Boletín</a:t>
            </a:r>
            <a:endParaRPr lang="es-ES" sz="4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Rectángulo 11"/>
          <p:cNvSpPr/>
          <p:nvPr/>
        </p:nvSpPr>
        <p:spPr>
          <a:xfrm>
            <a:off x="5120668" y="616818"/>
            <a:ext cx="1640577" cy="461665"/>
          </a:xfrm>
          <a:prstGeom prst="rect">
            <a:avLst/>
          </a:prstGeom>
          <a:noFill/>
        </p:spPr>
        <p:txBody>
          <a:bodyPr wrap="none" lIns="91440" tIns="45720" rIns="91440" bIns="45720">
            <a:spAutoFit/>
          </a:bodyPr>
          <a:lstStyle/>
          <a:p>
            <a:pPr algn="ctr"/>
            <a:r>
              <a:rPr lang="es-ES" sz="2400" b="0" cap="none" spc="0" dirty="0" smtClean="0">
                <a:ln w="0"/>
                <a:solidFill>
                  <a:schemeClr val="accent5"/>
                </a:solidFill>
                <a:effectLst>
                  <a:outerShdw blurRad="38100" dist="19050" dir="2700000" algn="tl" rotWithShape="0">
                    <a:schemeClr val="dk1">
                      <a:alpha val="40000"/>
                    </a:schemeClr>
                  </a:outerShdw>
                </a:effectLst>
              </a:rPr>
              <a:t>Informativo</a:t>
            </a:r>
            <a:endParaRPr lang="es-ES" sz="2400" b="0" cap="none" spc="0" dirty="0">
              <a:ln w="0"/>
              <a:solidFill>
                <a:schemeClr val="accent5"/>
              </a:solidFill>
              <a:effectLst>
                <a:outerShdw blurRad="38100" dist="19050" dir="2700000" algn="tl" rotWithShape="0">
                  <a:schemeClr val="dk1">
                    <a:alpha val="40000"/>
                  </a:schemeClr>
                </a:outerShdw>
              </a:effectLst>
            </a:endParaRPr>
          </a:p>
        </p:txBody>
      </p:sp>
      <p:sp>
        <p:nvSpPr>
          <p:cNvPr id="13" name="Rectángulo 12"/>
          <p:cNvSpPr/>
          <p:nvPr/>
        </p:nvSpPr>
        <p:spPr>
          <a:xfrm>
            <a:off x="1055632" y="802087"/>
            <a:ext cx="1880258" cy="338554"/>
          </a:xfrm>
          <a:prstGeom prst="rect">
            <a:avLst/>
          </a:prstGeom>
          <a:noFill/>
        </p:spPr>
        <p:txBody>
          <a:bodyPr wrap="none" lIns="91440" tIns="45720" rIns="91440" bIns="45720">
            <a:spAutoFit/>
          </a:bodyPr>
          <a:lstStyle/>
          <a:p>
            <a:pPr algn="ctr"/>
            <a:r>
              <a:rPr lang="es-ES" sz="1600" dirty="0" smtClean="0">
                <a:ln w="0"/>
                <a:solidFill>
                  <a:schemeClr val="accent5"/>
                </a:solidFill>
                <a:effectLst>
                  <a:outerShdw blurRad="38100" dist="19050" dir="2700000" algn="tl" rotWithShape="0">
                    <a:schemeClr val="dk1">
                      <a:alpha val="40000"/>
                    </a:schemeClr>
                  </a:outerShdw>
                </a:effectLst>
              </a:rPr>
              <a:t>26 Noviembre</a:t>
            </a:r>
            <a:r>
              <a:rPr lang="es-ES" sz="1600" b="0" cap="none" spc="0" dirty="0" smtClean="0">
                <a:ln w="0"/>
                <a:solidFill>
                  <a:schemeClr val="accent5"/>
                </a:solidFill>
                <a:effectLst>
                  <a:outerShdw blurRad="38100" dist="19050" dir="2700000" algn="tl" rotWithShape="0">
                    <a:schemeClr val="dk1">
                      <a:alpha val="40000"/>
                    </a:schemeClr>
                  </a:outerShdw>
                </a:effectLst>
              </a:rPr>
              <a:t>, 2019</a:t>
            </a:r>
            <a:endParaRPr lang="es-ES" sz="1600" b="0" cap="none" spc="0" dirty="0">
              <a:ln w="0"/>
              <a:solidFill>
                <a:schemeClr val="accent5"/>
              </a:solidFill>
              <a:effectLst>
                <a:outerShdw blurRad="38100" dist="19050" dir="2700000" algn="tl" rotWithShape="0">
                  <a:schemeClr val="dk1">
                    <a:alpha val="40000"/>
                  </a:schemeClr>
                </a:outerShdw>
              </a:effectLst>
            </a:endParaRPr>
          </a:p>
        </p:txBody>
      </p:sp>
      <p:sp>
        <p:nvSpPr>
          <p:cNvPr id="17" name="Rectángulo 16"/>
          <p:cNvSpPr/>
          <p:nvPr/>
        </p:nvSpPr>
        <p:spPr>
          <a:xfrm>
            <a:off x="1053030" y="231293"/>
            <a:ext cx="3429000" cy="623248"/>
          </a:xfrm>
          <a:prstGeom prst="rect">
            <a:avLst/>
          </a:prstGeom>
        </p:spPr>
        <p:txBody>
          <a:bodyPr>
            <a:spAutoFit/>
          </a:bodyPr>
          <a:lstStyle/>
          <a:p>
            <a:pPr algn="r">
              <a:spcAft>
                <a:spcPts val="300"/>
              </a:spcAft>
            </a:pPr>
            <a:r>
              <a:rPr lang="es-ES" sz="800" dirty="0" smtClean="0">
                <a:solidFill>
                  <a:srgbClr val="4684D0"/>
                </a:solidFill>
                <a:effectLst/>
                <a:latin typeface="Roboto"/>
                <a:ea typeface="Batang" panose="02030600000101010101" pitchFamily="18" charset="-127"/>
                <a:cs typeface="Times New Roman" panose="02020603050405020304" pitchFamily="18" charset="0"/>
              </a:rPr>
              <a:t>Empresa Registrada ante la Comisión Nacional Bancaria y de Valores</a:t>
            </a:r>
            <a:endParaRPr lang="es-MX" sz="800" dirty="0" smtClean="0">
              <a:solidFill>
                <a:srgbClr val="808080"/>
              </a:solidFill>
              <a:effectLst/>
              <a:latin typeface="Corbel" panose="020B0503020204020204" pitchFamily="34" charset="0"/>
              <a:ea typeface="Batang" panose="02030600000101010101" pitchFamily="18" charset="-127"/>
              <a:cs typeface="Times New Roman" panose="02020603050405020304" pitchFamily="18" charset="0"/>
            </a:endParaRPr>
          </a:p>
          <a:p>
            <a:pPr algn="r"/>
            <a:r>
              <a:rPr lang="es-ES" sz="800" dirty="0" smtClean="0">
                <a:solidFill>
                  <a:srgbClr val="4684D0"/>
                </a:solidFill>
                <a:effectLst/>
                <a:latin typeface="Roboto"/>
                <a:ea typeface="Batang" panose="02030600000101010101" pitchFamily="18" charset="-127"/>
                <a:cs typeface="Times New Roman" panose="02020603050405020304" pitchFamily="18" charset="0"/>
              </a:rPr>
              <a:t>RAI 30003-001-(13859)-21/08/2015</a:t>
            </a:r>
          </a:p>
          <a:p>
            <a:pPr algn="r"/>
            <a:r>
              <a:rPr lang="es-ES" sz="800" dirty="0" smtClean="0">
                <a:solidFill>
                  <a:srgbClr val="4684D0"/>
                </a:solidFill>
                <a:latin typeface="Roboto"/>
                <a:ea typeface="Batang" panose="02030600000101010101" pitchFamily="18" charset="-127"/>
                <a:cs typeface="Times New Roman" panose="02020603050405020304" pitchFamily="18" charset="0"/>
                <a:hlinkClick r:id="rId3"/>
              </a:rPr>
              <a:t>www.fimse.com</a:t>
            </a:r>
            <a:endParaRPr lang="es-ES" sz="800" dirty="0" smtClean="0">
              <a:solidFill>
                <a:srgbClr val="4684D0"/>
              </a:solidFill>
              <a:latin typeface="Roboto"/>
              <a:ea typeface="Batang" panose="02030600000101010101" pitchFamily="18" charset="-127"/>
              <a:cs typeface="Times New Roman" panose="02020603050405020304" pitchFamily="18" charset="0"/>
            </a:endParaRPr>
          </a:p>
          <a:p>
            <a:pPr algn="r"/>
            <a:endParaRPr lang="es-MX" sz="800" dirty="0"/>
          </a:p>
        </p:txBody>
      </p:sp>
      <p:sp>
        <p:nvSpPr>
          <p:cNvPr id="35" name="CuadroTexto 34"/>
          <p:cNvSpPr txBox="1"/>
          <p:nvPr/>
        </p:nvSpPr>
        <p:spPr>
          <a:xfrm>
            <a:off x="0" y="8812617"/>
            <a:ext cx="6652783" cy="584775"/>
          </a:xfrm>
          <a:prstGeom prst="rect">
            <a:avLst/>
          </a:prstGeom>
          <a:noFill/>
        </p:spPr>
        <p:txBody>
          <a:bodyPr wrap="none" rtlCol="0">
            <a:spAutoFit/>
          </a:bodyPr>
          <a:lstStyle/>
          <a:p>
            <a:r>
              <a:rPr lang="es-MX" sz="800" i="1" dirty="0" smtClean="0">
                <a:solidFill>
                  <a:schemeClr val="bg1">
                    <a:lumMod val="50000"/>
                  </a:schemeClr>
                </a:solidFill>
              </a:rPr>
              <a:t>Documento Destinado al Público en General				Beatriz López Mejía</a:t>
            </a:r>
          </a:p>
          <a:p>
            <a:r>
              <a:rPr lang="es-MX" sz="800" i="1" dirty="0" smtClean="0">
                <a:solidFill>
                  <a:schemeClr val="bg1">
                    <a:lumMod val="50000"/>
                  </a:schemeClr>
                </a:solidFill>
              </a:rPr>
              <a:t>Línea FIMSE (461) 215-1234				Analista en Jefe  </a:t>
            </a:r>
            <a:r>
              <a:rPr lang="es-MX" sz="800" dirty="0" smtClean="0"/>
              <a:t>    </a:t>
            </a:r>
            <a:r>
              <a:rPr lang="es-MX" sz="800" dirty="0" smtClean="0">
                <a:solidFill>
                  <a:schemeClr val="accent5"/>
                </a:solidFill>
                <a:hlinkClick r:id="rId4"/>
              </a:rPr>
              <a:t>be</a:t>
            </a:r>
            <a:r>
              <a:rPr lang="es-MX" sz="800" dirty="0" smtClean="0">
                <a:hlinkClick r:id="rId4"/>
              </a:rPr>
              <a:t>atriz.lopez@fimse.com</a:t>
            </a:r>
            <a:endParaRPr lang="es-MX" sz="800" dirty="0" smtClean="0"/>
          </a:p>
          <a:p>
            <a:endParaRPr lang="es-MX" sz="800" dirty="0" smtClean="0"/>
          </a:p>
          <a:p>
            <a:endParaRPr lang="es-MX" sz="800" dirty="0"/>
          </a:p>
        </p:txBody>
      </p:sp>
      <p:pic>
        <p:nvPicPr>
          <p:cNvPr id="2" name="Imagen 1"/>
          <p:cNvPicPr>
            <a:picLocks noChangeAspect="1"/>
          </p:cNvPicPr>
          <p:nvPr/>
        </p:nvPicPr>
        <p:blipFill>
          <a:blip r:embed="rId5"/>
          <a:stretch>
            <a:fillRect/>
          </a:stretch>
        </p:blipFill>
        <p:spPr>
          <a:xfrm>
            <a:off x="89779" y="79606"/>
            <a:ext cx="963251" cy="1012024"/>
          </a:xfrm>
          <a:prstGeom prst="rect">
            <a:avLst/>
          </a:prstGeom>
        </p:spPr>
      </p:pic>
      <p:sp>
        <p:nvSpPr>
          <p:cNvPr id="3" name="Rectángulo 2"/>
          <p:cNvSpPr/>
          <p:nvPr/>
        </p:nvSpPr>
        <p:spPr>
          <a:xfrm>
            <a:off x="321098" y="4499502"/>
            <a:ext cx="1463863" cy="261610"/>
          </a:xfrm>
          <a:prstGeom prst="rect">
            <a:avLst/>
          </a:prstGeom>
        </p:spPr>
        <p:txBody>
          <a:bodyPr wrap="none">
            <a:spAutoFit/>
          </a:bodyPr>
          <a:lstStyle/>
          <a:p>
            <a:pPr algn="ctr"/>
            <a:r>
              <a:rPr lang="es-MX" sz="1100" b="1" dirty="0" smtClean="0">
                <a:solidFill>
                  <a:schemeClr val="tx2"/>
                </a:solidFill>
              </a:rPr>
              <a:t>Premisas de Inversión</a:t>
            </a:r>
            <a:endParaRPr lang="es-MX" sz="1100" b="1" dirty="0">
              <a:solidFill>
                <a:schemeClr val="tx2"/>
              </a:solidFill>
            </a:endParaRPr>
          </a:p>
        </p:txBody>
      </p:sp>
      <p:sp>
        <p:nvSpPr>
          <p:cNvPr id="23" name="Rectángulo 22"/>
          <p:cNvSpPr/>
          <p:nvPr/>
        </p:nvSpPr>
        <p:spPr>
          <a:xfrm>
            <a:off x="0" y="1168299"/>
            <a:ext cx="1750936" cy="253916"/>
          </a:xfrm>
          <a:prstGeom prst="rect">
            <a:avLst/>
          </a:prstGeom>
        </p:spPr>
        <p:txBody>
          <a:bodyPr wrap="square">
            <a:spAutoFit/>
          </a:bodyPr>
          <a:lstStyle/>
          <a:p>
            <a:pPr algn="just"/>
            <a:r>
              <a:rPr lang="es-MX" sz="1050" b="1" i="1" dirty="0" smtClean="0">
                <a:solidFill>
                  <a:schemeClr val="tx2"/>
                </a:solidFill>
              </a:rPr>
              <a:t>El Concepto de la Semana:</a:t>
            </a:r>
            <a:endParaRPr lang="es-MX" sz="1050" b="1" i="1" dirty="0"/>
          </a:p>
        </p:txBody>
      </p:sp>
      <p:sp>
        <p:nvSpPr>
          <p:cNvPr id="24" name="CuadroTexto 23"/>
          <p:cNvSpPr txBox="1"/>
          <p:nvPr/>
        </p:nvSpPr>
        <p:spPr>
          <a:xfrm>
            <a:off x="213520" y="1387954"/>
            <a:ext cx="6439263" cy="2000548"/>
          </a:xfrm>
          <a:prstGeom prst="rect">
            <a:avLst/>
          </a:prstGeom>
          <a:noFill/>
        </p:spPr>
        <p:txBody>
          <a:bodyPr wrap="square" rtlCol="0">
            <a:spAutoFit/>
          </a:bodyPr>
          <a:lstStyle/>
          <a:p>
            <a:pPr algn="just"/>
            <a:r>
              <a:rPr lang="es-MX" sz="900" b="1" i="1" dirty="0" smtClean="0">
                <a:latin typeface="Bookman Old Style" panose="02050604050505020204" pitchFamily="18" charset="0"/>
                <a:ea typeface="Tahoma" panose="020B0604030504040204" pitchFamily="34" charset="0"/>
                <a:cs typeface="Tahoma" panose="020B0604030504040204" pitchFamily="34" charset="0"/>
              </a:rPr>
              <a:t>CURVA DE RENDIMIENTOS</a:t>
            </a:r>
          </a:p>
          <a:p>
            <a:pPr algn="just"/>
            <a:r>
              <a:rPr lang="es-MX" sz="800" i="1" dirty="0" smtClean="0">
                <a:latin typeface="Bookman Old Style" panose="02050604050505020204" pitchFamily="18" charset="0"/>
                <a:ea typeface="Tahoma" panose="020B0604030504040204" pitchFamily="34" charset="0"/>
                <a:cs typeface="Tahoma" panose="020B0604030504040204" pitchFamily="34" charset="0"/>
              </a:rPr>
              <a:t>La </a:t>
            </a:r>
            <a:r>
              <a:rPr lang="es-MX" sz="800" i="1" dirty="0">
                <a:latin typeface="Bookman Old Style" panose="02050604050505020204" pitchFamily="18" charset="0"/>
                <a:ea typeface="Tahoma" panose="020B0604030504040204" pitchFamily="34" charset="0"/>
                <a:cs typeface="Tahoma" panose="020B0604030504040204" pitchFamily="34" charset="0"/>
              </a:rPr>
              <a:t>curva de rendimiento es una representación gráfica que muestra la relación entre rendimiento y la madurez de títulos </a:t>
            </a:r>
            <a:r>
              <a:rPr lang="es-MX" sz="800" i="1" dirty="0" smtClean="0">
                <a:latin typeface="Bookman Old Style" panose="02050604050505020204" pitchFamily="18" charset="0"/>
                <a:ea typeface="Tahoma" panose="020B0604030504040204" pitchFamily="34" charset="0"/>
                <a:cs typeface="Tahoma" panose="020B0604030504040204" pitchFamily="34" charset="0"/>
              </a:rPr>
              <a:t>públicos de deuda </a:t>
            </a:r>
            <a:r>
              <a:rPr lang="es-MX" sz="800" i="1" dirty="0">
                <a:latin typeface="Bookman Old Style" panose="02050604050505020204" pitchFamily="18" charset="0"/>
                <a:ea typeface="Tahoma" panose="020B0604030504040204" pitchFamily="34" charset="0"/>
                <a:cs typeface="Tahoma" panose="020B0604030504040204" pitchFamily="34" charset="0"/>
              </a:rPr>
              <a:t>(bonos</a:t>
            </a:r>
            <a:r>
              <a:rPr lang="es-MX" sz="800" i="1" dirty="0" smtClean="0">
                <a:latin typeface="Bookman Old Style" panose="02050604050505020204" pitchFamily="18" charset="0"/>
                <a:ea typeface="Tahoma" panose="020B0604030504040204" pitchFamily="34" charset="0"/>
                <a:cs typeface="Tahoma" panose="020B0604030504040204" pitchFamily="34" charset="0"/>
              </a:rPr>
              <a:t>). La </a:t>
            </a:r>
            <a:r>
              <a:rPr lang="es-MX" sz="800" i="1" dirty="0">
                <a:latin typeface="Bookman Old Style" panose="02050604050505020204" pitchFamily="18" charset="0"/>
                <a:ea typeface="Tahoma" panose="020B0604030504040204" pitchFamily="34" charset="0"/>
                <a:cs typeface="Tahoma" panose="020B0604030504040204" pitchFamily="34" charset="0"/>
              </a:rPr>
              <a:t>curva que se forma por la relación rendimiento-plazo puede tomar distintos comportamientos:</a:t>
            </a:r>
          </a:p>
          <a:p>
            <a:pPr algn="just"/>
            <a:r>
              <a:rPr lang="es-MX" sz="800" i="1" dirty="0" smtClean="0">
                <a:latin typeface="Bookman Old Style" panose="02050604050505020204" pitchFamily="18" charset="0"/>
                <a:ea typeface="Tahoma" panose="020B0604030504040204" pitchFamily="34" charset="0"/>
                <a:cs typeface="Tahoma" panose="020B0604030504040204" pitchFamily="34" charset="0"/>
              </a:rPr>
              <a:t>Curva </a:t>
            </a:r>
            <a:r>
              <a:rPr lang="es-MX" sz="800" i="1" dirty="0">
                <a:latin typeface="Bookman Old Style" panose="02050604050505020204" pitchFamily="18" charset="0"/>
                <a:ea typeface="Tahoma" panose="020B0604030504040204" pitchFamily="34" charset="0"/>
                <a:cs typeface="Tahoma" panose="020B0604030504040204" pitchFamily="34" charset="0"/>
              </a:rPr>
              <a:t>ascendente: Sigue la lógica de "a mayor plazo de inversión mayor rendimiento" debido a la mayor incertidumbre que genera invertir a plazos más largos. A su vez, se puede interpretar como una perspectiva de aceleración en la actividad económica futura.</a:t>
            </a:r>
          </a:p>
          <a:p>
            <a:pPr algn="just"/>
            <a:r>
              <a:rPr lang="es-MX" sz="800" i="1" dirty="0" smtClean="0">
                <a:latin typeface="Bookman Old Style" panose="02050604050505020204" pitchFamily="18" charset="0"/>
                <a:ea typeface="Tahoma" panose="020B0604030504040204" pitchFamily="34" charset="0"/>
                <a:cs typeface="Tahoma" panose="020B0604030504040204" pitchFamily="34" charset="0"/>
              </a:rPr>
              <a:t>Curva </a:t>
            </a:r>
            <a:r>
              <a:rPr lang="es-MX" sz="800" i="1" dirty="0">
                <a:latin typeface="Bookman Old Style" panose="02050604050505020204" pitchFamily="18" charset="0"/>
                <a:ea typeface="Tahoma" panose="020B0604030504040204" pitchFamily="34" charset="0"/>
                <a:cs typeface="Tahoma" panose="020B0604030504040204" pitchFamily="34" charset="0"/>
              </a:rPr>
              <a:t>Descendente: Los rendimientos futuros son más bajos que los actuales, y se puede pronosticar una desaceleración en la actividad económica futura.</a:t>
            </a:r>
          </a:p>
          <a:p>
            <a:pPr algn="just"/>
            <a:r>
              <a:rPr lang="es-MX" sz="800" i="1" dirty="0" smtClean="0">
                <a:latin typeface="Bookman Old Style" panose="02050604050505020204" pitchFamily="18" charset="0"/>
                <a:ea typeface="Tahoma" panose="020B0604030504040204" pitchFamily="34" charset="0"/>
                <a:cs typeface="Tahoma" panose="020B0604030504040204" pitchFamily="34" charset="0"/>
              </a:rPr>
              <a:t>Bonos </a:t>
            </a:r>
            <a:r>
              <a:rPr lang="es-MX" sz="800" i="1" dirty="0">
                <a:latin typeface="Bookman Old Style" panose="02050604050505020204" pitchFamily="18" charset="0"/>
                <a:ea typeface="Tahoma" panose="020B0604030504040204" pitchFamily="34" charset="0"/>
                <a:cs typeface="Tahoma" panose="020B0604030504040204" pitchFamily="34" charset="0"/>
              </a:rPr>
              <a:t>por encima de la curva son una buena oportunidad de inversión porque, a igual plazo, ofrecen un mayor rendimiento. Lo contrario ocurre con los bonos que se encuentran debajo de la curva.</a:t>
            </a:r>
          </a:p>
          <a:p>
            <a:pPr algn="just"/>
            <a:endParaRPr lang="es-MX" sz="900" i="1" dirty="0" smtClean="0">
              <a:latin typeface="Bookman Old Style" panose="02050604050505020204" pitchFamily="18" charset="0"/>
              <a:ea typeface="Tahoma" panose="020B0604030504040204" pitchFamily="34" charset="0"/>
              <a:cs typeface="Tahoma" panose="020B0604030504040204" pitchFamily="34" charset="0"/>
            </a:endParaRPr>
          </a:p>
          <a:p>
            <a:pPr algn="just"/>
            <a:r>
              <a:rPr lang="es-MX" sz="900" i="1" dirty="0" smtClean="0">
                <a:latin typeface="Bookman Old Style" panose="02050604050505020204" pitchFamily="18" charset="0"/>
                <a:ea typeface="Tahoma" panose="020B0604030504040204" pitchFamily="34" charset="0"/>
                <a:cs typeface="Tahoma" panose="020B0604030504040204" pitchFamily="34" charset="0"/>
                <a:hlinkClick r:id="rId6"/>
              </a:rPr>
              <a:t>https</a:t>
            </a:r>
            <a:r>
              <a:rPr lang="es-MX" sz="900" i="1" dirty="0">
                <a:latin typeface="Bookman Old Style" panose="02050604050505020204" pitchFamily="18" charset="0"/>
                <a:ea typeface="Tahoma" panose="020B0604030504040204" pitchFamily="34" charset="0"/>
                <a:cs typeface="Tahoma" panose="020B0604030504040204" pitchFamily="34" charset="0"/>
                <a:hlinkClick r:id="rId6"/>
              </a:rPr>
              <a:t>://</a:t>
            </a:r>
            <a:r>
              <a:rPr lang="es-MX" sz="900" i="1" dirty="0" smtClean="0">
                <a:latin typeface="Bookman Old Style" panose="02050604050505020204" pitchFamily="18" charset="0"/>
                <a:ea typeface="Tahoma" panose="020B0604030504040204" pitchFamily="34" charset="0"/>
                <a:cs typeface="Tahoma" panose="020B0604030504040204" pitchFamily="34" charset="0"/>
                <a:hlinkClick r:id="rId6"/>
              </a:rPr>
              <a:t>www.industrialvalores.com.ar/glosario-financiero/curva-de-rendimiento</a:t>
            </a:r>
            <a:endParaRPr lang="es-MX" sz="900" i="1" dirty="0" smtClean="0">
              <a:latin typeface="Bookman Old Style" panose="02050604050505020204" pitchFamily="18" charset="0"/>
              <a:ea typeface="Tahoma" panose="020B0604030504040204" pitchFamily="34" charset="0"/>
              <a:cs typeface="Tahoma" panose="020B0604030504040204" pitchFamily="34" charset="0"/>
            </a:endParaRPr>
          </a:p>
          <a:p>
            <a:pPr algn="just"/>
            <a:endParaRPr lang="es-MX" sz="900" i="1" dirty="0" smtClean="0">
              <a:latin typeface="Bookman Old Style" panose="02050604050505020204" pitchFamily="18" charset="0"/>
              <a:ea typeface="Tahoma" panose="020B0604030504040204" pitchFamily="34" charset="0"/>
              <a:cs typeface="Tahoma" panose="020B0604030504040204" pitchFamily="34" charset="0"/>
            </a:endParaRPr>
          </a:p>
          <a:p>
            <a:pPr algn="just"/>
            <a:endParaRPr lang="es-MX" sz="800" i="1" dirty="0" smtClean="0">
              <a:latin typeface="Bookman Old Style" panose="02050604050505020204" pitchFamily="18" charset="0"/>
              <a:ea typeface="Tahoma" panose="020B0604030504040204" pitchFamily="34" charset="0"/>
              <a:cs typeface="Tahoma" panose="020B0604030504040204" pitchFamily="34" charset="0"/>
            </a:endParaRPr>
          </a:p>
          <a:p>
            <a:pPr algn="just"/>
            <a:endParaRPr lang="es-MX" sz="800" i="1" dirty="0">
              <a:latin typeface="Bookman Old Style" panose="02050604050505020204" pitchFamily="18" charset="0"/>
              <a:ea typeface="Tahoma" panose="020B0604030504040204" pitchFamily="34" charset="0"/>
              <a:cs typeface="Tahoma" panose="020B0604030504040204" pitchFamily="34" charset="0"/>
            </a:endParaRPr>
          </a:p>
        </p:txBody>
      </p:sp>
      <p:sp>
        <p:nvSpPr>
          <p:cNvPr id="25" name="CuadroTexto 24"/>
          <p:cNvSpPr txBox="1"/>
          <p:nvPr/>
        </p:nvSpPr>
        <p:spPr>
          <a:xfrm>
            <a:off x="-18180" y="1391758"/>
            <a:ext cx="213520" cy="230832"/>
          </a:xfrm>
          <a:prstGeom prst="rect">
            <a:avLst/>
          </a:prstGeom>
          <a:noFill/>
        </p:spPr>
        <p:txBody>
          <a:bodyPr wrap="none" rtlCol="0">
            <a:spAutoFit/>
          </a:bodyPr>
          <a:lstStyle/>
          <a:p>
            <a:r>
              <a:rPr lang="es-MX" sz="900" i="1" dirty="0" smtClean="0">
                <a:effectLst>
                  <a:outerShdw blurRad="38100" dist="38100" dir="2700000" algn="tl">
                    <a:srgbClr val="000000">
                      <a:alpha val="43137"/>
                    </a:srgbClr>
                  </a:outerShdw>
                </a:effectLst>
              </a:rPr>
              <a:t>.</a:t>
            </a:r>
            <a:endParaRPr lang="es-MX" sz="900" i="1" dirty="0">
              <a:effectLst>
                <a:outerShdw blurRad="38100" dist="38100" dir="2700000" algn="tl">
                  <a:srgbClr val="000000">
                    <a:alpha val="43137"/>
                  </a:srgbClr>
                </a:outerShdw>
              </a:effectLst>
            </a:endParaRPr>
          </a:p>
        </p:txBody>
      </p:sp>
      <p:pic>
        <p:nvPicPr>
          <p:cNvPr id="19" name="Imagen 18"/>
          <p:cNvPicPr>
            <a:picLocks noChangeAspect="1"/>
          </p:cNvPicPr>
          <p:nvPr/>
        </p:nvPicPr>
        <p:blipFill>
          <a:blip r:embed="rId7"/>
          <a:stretch>
            <a:fillRect/>
          </a:stretch>
        </p:blipFill>
        <p:spPr>
          <a:xfrm>
            <a:off x="89779" y="1102140"/>
            <a:ext cx="6730567" cy="60965"/>
          </a:xfrm>
          <a:prstGeom prst="rect">
            <a:avLst/>
          </a:prstGeom>
        </p:spPr>
      </p:pic>
      <p:pic>
        <p:nvPicPr>
          <p:cNvPr id="20" name="Imagen 19"/>
          <p:cNvPicPr>
            <a:picLocks noChangeAspect="1"/>
          </p:cNvPicPr>
          <p:nvPr/>
        </p:nvPicPr>
        <p:blipFill>
          <a:blip r:embed="rId8"/>
          <a:stretch>
            <a:fillRect/>
          </a:stretch>
        </p:blipFill>
        <p:spPr>
          <a:xfrm>
            <a:off x="42627" y="8768987"/>
            <a:ext cx="6730567" cy="60965"/>
          </a:xfrm>
          <a:prstGeom prst="rect">
            <a:avLst/>
          </a:prstGeom>
        </p:spPr>
      </p:pic>
      <p:pic>
        <p:nvPicPr>
          <p:cNvPr id="9" name="Imagen 8"/>
          <p:cNvPicPr>
            <a:picLocks noChangeAspect="1"/>
          </p:cNvPicPr>
          <p:nvPr/>
        </p:nvPicPr>
        <p:blipFill>
          <a:blip r:embed="rId9"/>
          <a:stretch>
            <a:fillRect/>
          </a:stretch>
        </p:blipFill>
        <p:spPr>
          <a:xfrm>
            <a:off x="1995761" y="3133478"/>
            <a:ext cx="3956103" cy="2722272"/>
          </a:xfrm>
          <a:prstGeom prst="rect">
            <a:avLst/>
          </a:prstGeom>
        </p:spPr>
      </p:pic>
      <p:pic>
        <p:nvPicPr>
          <p:cNvPr id="4" name="Imagen 3"/>
          <p:cNvPicPr>
            <a:picLocks noChangeAspect="1"/>
          </p:cNvPicPr>
          <p:nvPr/>
        </p:nvPicPr>
        <p:blipFill>
          <a:blip r:embed="rId10"/>
          <a:stretch>
            <a:fillRect/>
          </a:stretch>
        </p:blipFill>
        <p:spPr>
          <a:xfrm>
            <a:off x="1784961" y="6076951"/>
            <a:ext cx="3510943" cy="2392282"/>
          </a:xfrm>
          <a:prstGeom prst="rect">
            <a:avLst/>
          </a:prstGeom>
        </p:spPr>
      </p:pic>
      <p:sp>
        <p:nvSpPr>
          <p:cNvPr id="5" name="CuadroTexto 4"/>
          <p:cNvSpPr txBox="1"/>
          <p:nvPr/>
        </p:nvSpPr>
        <p:spPr>
          <a:xfrm>
            <a:off x="213520" y="8481115"/>
            <a:ext cx="2997937" cy="215444"/>
          </a:xfrm>
          <a:prstGeom prst="rect">
            <a:avLst/>
          </a:prstGeom>
          <a:noFill/>
        </p:spPr>
        <p:txBody>
          <a:bodyPr wrap="none" rtlCol="0">
            <a:spAutoFit/>
          </a:bodyPr>
          <a:lstStyle/>
          <a:p>
            <a:r>
              <a:rPr lang="es-MX" sz="800" dirty="0" smtClean="0"/>
              <a:t>Nota: Rendimiento Anual Simple del Portafolio Especializado FIMSE.</a:t>
            </a:r>
            <a:endParaRPr lang="es-MX" sz="800" dirty="0"/>
          </a:p>
        </p:txBody>
      </p:sp>
    </p:spTree>
    <p:extLst>
      <p:ext uri="{BB962C8B-B14F-4D97-AF65-F5344CB8AC3E}">
        <p14:creationId xmlns:p14="http://schemas.microsoft.com/office/powerpoint/2010/main" val="17361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4823973" y="32353"/>
            <a:ext cx="2009461" cy="830997"/>
          </a:xfrm>
          <a:prstGeom prst="rect">
            <a:avLst/>
          </a:prstGeom>
          <a:noFill/>
        </p:spPr>
        <p:txBody>
          <a:bodyPr wrap="none" lIns="91440" tIns="45720" rIns="91440" bIns="45720">
            <a:spAutoFit/>
          </a:bodyPr>
          <a:lstStyle/>
          <a:p>
            <a:pPr algn="ctr"/>
            <a:r>
              <a:rPr lang="es-ES" sz="48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Boletín</a:t>
            </a:r>
            <a:endParaRPr lang="es-ES" sz="4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Rectángulo 11"/>
          <p:cNvSpPr/>
          <p:nvPr/>
        </p:nvSpPr>
        <p:spPr>
          <a:xfrm>
            <a:off x="5120668" y="616818"/>
            <a:ext cx="1640577" cy="461665"/>
          </a:xfrm>
          <a:prstGeom prst="rect">
            <a:avLst/>
          </a:prstGeom>
          <a:noFill/>
        </p:spPr>
        <p:txBody>
          <a:bodyPr wrap="none" lIns="91440" tIns="45720" rIns="91440" bIns="45720">
            <a:spAutoFit/>
          </a:bodyPr>
          <a:lstStyle/>
          <a:p>
            <a:pPr algn="ctr"/>
            <a:r>
              <a:rPr lang="es-ES" sz="2400" b="0" cap="none" spc="0" dirty="0" smtClean="0">
                <a:ln w="0"/>
                <a:solidFill>
                  <a:schemeClr val="accent5"/>
                </a:solidFill>
                <a:effectLst>
                  <a:outerShdw blurRad="38100" dist="19050" dir="2700000" algn="tl" rotWithShape="0">
                    <a:schemeClr val="dk1">
                      <a:alpha val="40000"/>
                    </a:schemeClr>
                  </a:outerShdw>
                </a:effectLst>
              </a:rPr>
              <a:t>Informativo</a:t>
            </a:r>
            <a:endParaRPr lang="es-ES" sz="2400" b="0" cap="none" spc="0" dirty="0">
              <a:ln w="0"/>
              <a:solidFill>
                <a:schemeClr val="accent5"/>
              </a:solidFill>
              <a:effectLst>
                <a:outerShdw blurRad="38100" dist="19050" dir="2700000" algn="tl" rotWithShape="0">
                  <a:schemeClr val="dk1">
                    <a:alpha val="40000"/>
                  </a:schemeClr>
                </a:outerShdw>
              </a:effectLst>
            </a:endParaRPr>
          </a:p>
        </p:txBody>
      </p:sp>
      <p:sp>
        <p:nvSpPr>
          <p:cNvPr id="17" name="Rectángulo 16"/>
          <p:cNvSpPr/>
          <p:nvPr/>
        </p:nvSpPr>
        <p:spPr>
          <a:xfrm>
            <a:off x="1082177" y="305194"/>
            <a:ext cx="3429000" cy="623248"/>
          </a:xfrm>
          <a:prstGeom prst="rect">
            <a:avLst/>
          </a:prstGeom>
        </p:spPr>
        <p:txBody>
          <a:bodyPr>
            <a:spAutoFit/>
          </a:bodyPr>
          <a:lstStyle/>
          <a:p>
            <a:pPr algn="r">
              <a:spcAft>
                <a:spcPts val="300"/>
              </a:spcAft>
            </a:pPr>
            <a:r>
              <a:rPr lang="es-ES" sz="800" dirty="0" smtClean="0">
                <a:solidFill>
                  <a:srgbClr val="4684D0"/>
                </a:solidFill>
                <a:effectLst/>
                <a:latin typeface="Roboto"/>
                <a:ea typeface="Batang" panose="02030600000101010101" pitchFamily="18" charset="-127"/>
                <a:cs typeface="Times New Roman" panose="02020603050405020304" pitchFamily="18" charset="0"/>
              </a:rPr>
              <a:t>Empresa Registrada ante la Comisión Nacional Bancaria y de Valores</a:t>
            </a:r>
            <a:endParaRPr lang="es-MX" sz="800" dirty="0" smtClean="0">
              <a:solidFill>
                <a:srgbClr val="808080"/>
              </a:solidFill>
              <a:effectLst/>
              <a:latin typeface="Corbel" panose="020B0503020204020204" pitchFamily="34" charset="0"/>
              <a:ea typeface="Batang" panose="02030600000101010101" pitchFamily="18" charset="-127"/>
              <a:cs typeface="Times New Roman" panose="02020603050405020304" pitchFamily="18" charset="0"/>
            </a:endParaRPr>
          </a:p>
          <a:p>
            <a:pPr algn="r"/>
            <a:r>
              <a:rPr lang="es-ES" sz="800" dirty="0" smtClean="0">
                <a:solidFill>
                  <a:srgbClr val="4684D0"/>
                </a:solidFill>
                <a:effectLst/>
                <a:latin typeface="Roboto"/>
                <a:ea typeface="Batang" panose="02030600000101010101" pitchFamily="18" charset="-127"/>
                <a:cs typeface="Times New Roman" panose="02020603050405020304" pitchFamily="18" charset="0"/>
              </a:rPr>
              <a:t>RAI 30003-001-(13859)-21/08/2015</a:t>
            </a:r>
          </a:p>
          <a:p>
            <a:pPr algn="r"/>
            <a:r>
              <a:rPr lang="es-ES" sz="800" dirty="0" smtClean="0">
                <a:solidFill>
                  <a:srgbClr val="4684D0"/>
                </a:solidFill>
                <a:latin typeface="Roboto"/>
                <a:ea typeface="Batang" panose="02030600000101010101" pitchFamily="18" charset="-127"/>
                <a:cs typeface="Times New Roman" panose="02020603050405020304" pitchFamily="18" charset="0"/>
                <a:hlinkClick r:id="rId2"/>
              </a:rPr>
              <a:t>www.fimse.com</a:t>
            </a:r>
            <a:endParaRPr lang="es-ES" sz="800" dirty="0" smtClean="0">
              <a:solidFill>
                <a:srgbClr val="4684D0"/>
              </a:solidFill>
              <a:latin typeface="Roboto"/>
              <a:ea typeface="Batang" panose="02030600000101010101" pitchFamily="18" charset="-127"/>
              <a:cs typeface="Times New Roman" panose="02020603050405020304" pitchFamily="18" charset="0"/>
            </a:endParaRPr>
          </a:p>
          <a:p>
            <a:pPr algn="r"/>
            <a:endParaRPr lang="es-MX" sz="800" dirty="0"/>
          </a:p>
        </p:txBody>
      </p:sp>
      <p:sp>
        <p:nvSpPr>
          <p:cNvPr id="28" name="CuadroTexto 27"/>
          <p:cNvSpPr txBox="1"/>
          <p:nvPr/>
        </p:nvSpPr>
        <p:spPr>
          <a:xfrm>
            <a:off x="64427" y="1360070"/>
            <a:ext cx="6696817" cy="6370975"/>
          </a:xfrm>
          <a:prstGeom prst="rect">
            <a:avLst/>
          </a:prstGeom>
          <a:noFill/>
        </p:spPr>
        <p:txBody>
          <a:bodyPr wrap="square" rtlCol="0">
            <a:spAutoFit/>
          </a:bodyPr>
          <a:lstStyle/>
          <a:p>
            <a:r>
              <a:rPr lang="es-MX" sz="1100" b="1" dirty="0" smtClean="0"/>
              <a:t>Declaraciones </a:t>
            </a:r>
            <a:r>
              <a:rPr lang="es-MX" sz="1100" b="1" dirty="0"/>
              <a:t>y Certificación de Análisis</a:t>
            </a:r>
          </a:p>
          <a:p>
            <a:endParaRPr lang="es-MX" sz="1100" b="1" dirty="0" smtClean="0"/>
          </a:p>
          <a:p>
            <a:pPr algn="just"/>
            <a:r>
              <a:rPr lang="es-MX" sz="800" dirty="0" smtClean="0"/>
              <a:t>Yo</a:t>
            </a:r>
            <a:r>
              <a:rPr lang="es-MX" sz="800" dirty="0"/>
              <a:t>, Beatriz López Mejía, certifico que los puntos de vista que se expresen en este documento son reflejo de mi opinión personal sobre los indicadores, empresas y toda la información vertida en éste reporte. Conforme a lo establecido en las Políticas y Lineamientos para evitar conflicto de interés establecido en la Guía de Inversión de FIMSE, los analistas bursátiles tienen que observar ciertas reglas que regulen su participación en el mercado, con el fin de prevenir la utilización de información privilegiada.</a:t>
            </a:r>
          </a:p>
          <a:p>
            <a:pPr algn="just"/>
            <a:endParaRPr lang="es-MX" sz="800" dirty="0"/>
          </a:p>
          <a:p>
            <a:pPr algn="just"/>
            <a:r>
              <a:rPr lang="es-MX" sz="800" dirty="0"/>
              <a:t>La remuneración de la Analista en Jefe se basa en actividades y servicios que van dirigidos a beneficiar a los clientes de FIMSE Asesoría Patrimonial Independiente S de RL de CV (FIMSE) y esta se determina con base en la rentabilidad de FIMSE y del desempeño individual del Analista en Jefe . La analista no ha recibido, no recibe, ni recibirá pago directo o compensación de alguna de las empresas o de cualquiera de las fuentes mencionadas en este reporte y que puedan ser sujetas de análisis en este documento.</a:t>
            </a:r>
          </a:p>
          <a:p>
            <a:pPr algn="just"/>
            <a:endParaRPr lang="es-MX" sz="800" dirty="0"/>
          </a:p>
          <a:p>
            <a:pPr algn="just"/>
            <a:r>
              <a:rPr lang="es-MX" sz="800" dirty="0"/>
              <a:t>Puede ser posible que FIMSE haya prestado, este prestando o brinde a futuro algún servicio a alguna fuente de información o empresa mencionada en este reporte. En los últimos 12 meses, FIMSE no ha recibido compensación por este concepto.</a:t>
            </a:r>
          </a:p>
          <a:p>
            <a:pPr algn="just"/>
            <a:endParaRPr lang="es-MX" sz="800" dirty="0"/>
          </a:p>
          <a:p>
            <a:pPr algn="just"/>
            <a:r>
              <a:rPr lang="es-MX" sz="800" dirty="0"/>
              <a:t>Ninguno de los miembros de FIMSE funge con algún cargo en alguna de las fuentes de información o empresas mencionadas en este reporte</a:t>
            </a:r>
          </a:p>
          <a:p>
            <a:pPr algn="just"/>
            <a:endParaRPr lang="es-MX" sz="800" dirty="0"/>
          </a:p>
          <a:p>
            <a:pPr algn="just"/>
            <a:r>
              <a:rPr lang="es-MX" sz="800" dirty="0"/>
              <a:t>Al cierre del último trimestre, ningún miembro de FIMSE mantiene inversiones  directa o indirectamente en valores o instrumentos financieros, que represente el 1%  o más de su cartera de inversión, de los valores en circulación o el 1% de la emisión subyacente de los valores o instrumentos de inversión mencionados en éste reporte.</a:t>
            </a:r>
          </a:p>
          <a:p>
            <a:pPr algn="just"/>
            <a:endParaRPr lang="es-MX" sz="800" dirty="0"/>
          </a:p>
          <a:p>
            <a:pPr algn="just"/>
            <a:r>
              <a:rPr lang="es-MX" sz="800" dirty="0"/>
              <a:t>El propósito de esta publicación y de sus servicios asociados es delinear el progreso de los mercados en los términos de la aplicación correcta de un sistema determinado. La información contenida en este reporte ha sido obtenida de fuentes consideradas como fidedignas. La información, estimaciones y recomendaciones que llegaran a incluirse en este reporte se encuentran vigentes a la fecha de su publicación, pero pueden ser sujetas de modificaciones o cambios.</a:t>
            </a:r>
          </a:p>
          <a:p>
            <a:pPr algn="just"/>
            <a:endParaRPr lang="es-MX" sz="800" dirty="0"/>
          </a:p>
          <a:p>
            <a:pPr algn="just"/>
            <a:r>
              <a:rPr lang="es-MX" sz="800" dirty="0"/>
              <a:t>“Reporte integrado y presentado con fundamento en el Anexo 15, Artículo 47, de las DCGA a las entidades financieras y demás personas que proporcionen servicios de inversión”</a:t>
            </a:r>
          </a:p>
          <a:p>
            <a:pPr algn="just"/>
            <a:endParaRPr lang="es-MX" sz="800" dirty="0"/>
          </a:p>
          <a:p>
            <a:pPr algn="just"/>
            <a:r>
              <a:rPr lang="es-MX" sz="800" dirty="0"/>
              <a:t>La guía de inversión definida por FIMSE considera:</a:t>
            </a:r>
          </a:p>
          <a:p>
            <a:pPr algn="just"/>
            <a:r>
              <a:rPr lang="es-MX" sz="800" dirty="0"/>
              <a:t>En el Mercado de Renta Variable:</a:t>
            </a:r>
          </a:p>
          <a:p>
            <a:pPr algn="just"/>
            <a:r>
              <a:rPr lang="es-MX" sz="800" dirty="0"/>
              <a:t>Compra:</a:t>
            </a:r>
          </a:p>
          <a:p>
            <a:pPr algn="just"/>
            <a:r>
              <a:rPr lang="es-MX" sz="800" dirty="0"/>
              <a:t>Cuando nuestra expectativa de rendimientos supera la expectativa del Índice de Precios de la BMV.</a:t>
            </a:r>
          </a:p>
          <a:p>
            <a:pPr algn="just"/>
            <a:r>
              <a:rPr lang="es-MX" sz="800" dirty="0"/>
              <a:t>Retención: </a:t>
            </a:r>
          </a:p>
          <a:p>
            <a:pPr algn="just"/>
            <a:r>
              <a:rPr lang="es-MX" sz="800" dirty="0"/>
              <a:t>Cuando nuestra expectativa de rendimientos sea similar a la expectativa del Índice de Precios de la BMV.</a:t>
            </a:r>
          </a:p>
          <a:p>
            <a:pPr algn="just"/>
            <a:r>
              <a:rPr lang="es-MX" sz="800" dirty="0"/>
              <a:t>Venta:</a:t>
            </a:r>
          </a:p>
          <a:p>
            <a:pPr algn="just"/>
            <a:r>
              <a:rPr lang="es-MX" sz="800" dirty="0"/>
              <a:t>Cuando nuestra expectativa de rendimientos sea inferior a la expectativa del Índice de Precios de la BMV.</a:t>
            </a:r>
          </a:p>
          <a:p>
            <a:pPr algn="just"/>
            <a:endParaRPr lang="es-MX" sz="800" dirty="0"/>
          </a:p>
          <a:p>
            <a:pPr algn="just"/>
            <a:r>
              <a:rPr lang="es-MX" sz="800" dirty="0"/>
              <a:t>En el Mercado de Deuda:</a:t>
            </a:r>
          </a:p>
          <a:p>
            <a:pPr algn="just"/>
            <a:r>
              <a:rPr lang="es-MX" sz="800" dirty="0"/>
              <a:t>Compra:</a:t>
            </a:r>
          </a:p>
          <a:p>
            <a:pPr algn="just"/>
            <a:r>
              <a:rPr lang="es-MX" sz="800" dirty="0"/>
              <a:t>Cuando nuestra expectativa de rendimientos supera la expectativa de la Inflación.</a:t>
            </a:r>
          </a:p>
          <a:p>
            <a:pPr algn="just"/>
            <a:r>
              <a:rPr lang="es-MX" sz="800" dirty="0"/>
              <a:t>Retención: </a:t>
            </a:r>
          </a:p>
          <a:p>
            <a:pPr algn="just"/>
            <a:r>
              <a:rPr lang="es-MX" sz="800" dirty="0"/>
              <a:t>Cuando nuestra expectativa de rendimientos sea similar a la expectativa de la Inflación.</a:t>
            </a:r>
          </a:p>
          <a:p>
            <a:pPr algn="just"/>
            <a:r>
              <a:rPr lang="es-MX" sz="800" dirty="0"/>
              <a:t>Venta:</a:t>
            </a:r>
          </a:p>
          <a:p>
            <a:pPr algn="just"/>
            <a:r>
              <a:rPr lang="es-MX" sz="800" dirty="0"/>
              <a:t>Cuando nuestra expectativa de rendimientos sea inferior a la expectativa de la Inflación</a:t>
            </a:r>
            <a:r>
              <a:rPr lang="es-MX" sz="800" dirty="0" smtClean="0"/>
              <a:t>.</a:t>
            </a:r>
          </a:p>
          <a:p>
            <a:pPr algn="just"/>
            <a:endParaRPr lang="es-MX" sz="800" dirty="0"/>
          </a:p>
          <a:p>
            <a:pPr algn="just"/>
            <a:endParaRPr lang="es-MX" sz="800" dirty="0" smtClean="0"/>
          </a:p>
          <a:p>
            <a:pPr algn="just"/>
            <a:endParaRPr lang="es-MX" sz="800" dirty="0"/>
          </a:p>
          <a:p>
            <a:pPr algn="ctr"/>
            <a:r>
              <a:rPr lang="es-MX" sz="1000" b="1" dirty="0">
                <a:latin typeface="Arial Narrow" panose="020B0606020202030204" pitchFamily="34" charset="0"/>
              </a:rPr>
              <a:t>“Rendimientos pasados no garantizan Rendimientos Futuros” </a:t>
            </a:r>
          </a:p>
          <a:p>
            <a:pPr algn="just"/>
            <a:endParaRPr lang="es-MX" sz="800" dirty="0"/>
          </a:p>
        </p:txBody>
      </p:sp>
      <p:sp>
        <p:nvSpPr>
          <p:cNvPr id="35" name="CuadroTexto 34"/>
          <p:cNvSpPr txBox="1"/>
          <p:nvPr/>
        </p:nvSpPr>
        <p:spPr>
          <a:xfrm>
            <a:off x="0" y="8812617"/>
            <a:ext cx="6652783" cy="584775"/>
          </a:xfrm>
          <a:prstGeom prst="rect">
            <a:avLst/>
          </a:prstGeom>
          <a:noFill/>
        </p:spPr>
        <p:txBody>
          <a:bodyPr wrap="none" rtlCol="0">
            <a:spAutoFit/>
          </a:bodyPr>
          <a:lstStyle/>
          <a:p>
            <a:r>
              <a:rPr lang="es-MX" sz="800" i="1" dirty="0" smtClean="0">
                <a:solidFill>
                  <a:schemeClr val="bg1">
                    <a:lumMod val="50000"/>
                  </a:schemeClr>
                </a:solidFill>
              </a:rPr>
              <a:t>Documento Destinado al Público en General				Beatriz López Mejía</a:t>
            </a:r>
          </a:p>
          <a:p>
            <a:r>
              <a:rPr lang="es-MX" sz="800" i="1" dirty="0" smtClean="0">
                <a:solidFill>
                  <a:schemeClr val="bg1">
                    <a:lumMod val="50000"/>
                  </a:schemeClr>
                </a:solidFill>
              </a:rPr>
              <a:t>Línea FIMSE (461) 215-1234				Analista en Jefe  </a:t>
            </a:r>
            <a:r>
              <a:rPr lang="es-MX" sz="800" dirty="0" smtClean="0"/>
              <a:t>    </a:t>
            </a:r>
            <a:r>
              <a:rPr lang="es-MX" sz="800" dirty="0" smtClean="0">
                <a:solidFill>
                  <a:schemeClr val="accent5"/>
                </a:solidFill>
                <a:hlinkClick r:id="rId3"/>
              </a:rPr>
              <a:t>be</a:t>
            </a:r>
            <a:r>
              <a:rPr lang="es-MX" sz="800" dirty="0" smtClean="0">
                <a:hlinkClick r:id="rId3"/>
              </a:rPr>
              <a:t>atriz.lopez@fimse.com</a:t>
            </a:r>
            <a:endParaRPr lang="es-MX" sz="800" dirty="0" smtClean="0"/>
          </a:p>
          <a:p>
            <a:endParaRPr lang="es-MX" sz="800" dirty="0" smtClean="0"/>
          </a:p>
          <a:p>
            <a:endParaRPr lang="es-MX" sz="800" dirty="0"/>
          </a:p>
        </p:txBody>
      </p:sp>
      <p:sp>
        <p:nvSpPr>
          <p:cNvPr id="19" name="Rectángulo 18"/>
          <p:cNvSpPr/>
          <p:nvPr/>
        </p:nvSpPr>
        <p:spPr>
          <a:xfrm>
            <a:off x="64428" y="5126673"/>
            <a:ext cx="3429000" cy="369332"/>
          </a:xfrm>
          <a:prstGeom prst="rect">
            <a:avLst/>
          </a:prstGeom>
        </p:spPr>
        <p:txBody>
          <a:bodyPr>
            <a:spAutoFit/>
          </a:bodyPr>
          <a:lstStyle/>
          <a:p>
            <a:endParaRPr lang="es-MX" sz="600" dirty="0" smtClean="0"/>
          </a:p>
          <a:p>
            <a:endParaRPr lang="es-MX" sz="600" dirty="0"/>
          </a:p>
          <a:p>
            <a:endParaRPr lang="es-MX" sz="600" dirty="0"/>
          </a:p>
        </p:txBody>
      </p:sp>
      <p:pic>
        <p:nvPicPr>
          <p:cNvPr id="2" name="Imagen 1"/>
          <p:cNvPicPr>
            <a:picLocks noChangeAspect="1"/>
          </p:cNvPicPr>
          <p:nvPr/>
        </p:nvPicPr>
        <p:blipFill>
          <a:blip r:embed="rId4"/>
          <a:stretch>
            <a:fillRect/>
          </a:stretch>
        </p:blipFill>
        <p:spPr>
          <a:xfrm>
            <a:off x="118926" y="168467"/>
            <a:ext cx="963251" cy="1012024"/>
          </a:xfrm>
          <a:prstGeom prst="rect">
            <a:avLst/>
          </a:prstGeom>
        </p:spPr>
      </p:pic>
      <p:pic>
        <p:nvPicPr>
          <p:cNvPr id="3" name="Imagen 2"/>
          <p:cNvPicPr>
            <a:picLocks noChangeAspect="1"/>
          </p:cNvPicPr>
          <p:nvPr/>
        </p:nvPicPr>
        <p:blipFill>
          <a:blip r:embed="rId5"/>
          <a:stretch>
            <a:fillRect/>
          </a:stretch>
        </p:blipFill>
        <p:spPr>
          <a:xfrm>
            <a:off x="5373487" y="5311339"/>
            <a:ext cx="1279296" cy="2417274"/>
          </a:xfrm>
          <a:prstGeom prst="rect">
            <a:avLst/>
          </a:prstGeom>
        </p:spPr>
      </p:pic>
      <p:pic>
        <p:nvPicPr>
          <p:cNvPr id="5" name="Imagen 4"/>
          <p:cNvPicPr>
            <a:picLocks noChangeAspect="1"/>
          </p:cNvPicPr>
          <p:nvPr/>
        </p:nvPicPr>
        <p:blipFill>
          <a:blip r:embed="rId6"/>
          <a:stretch>
            <a:fillRect/>
          </a:stretch>
        </p:blipFill>
        <p:spPr>
          <a:xfrm>
            <a:off x="118926" y="1229300"/>
            <a:ext cx="6730567" cy="60965"/>
          </a:xfrm>
          <a:prstGeom prst="rect">
            <a:avLst/>
          </a:prstGeom>
        </p:spPr>
      </p:pic>
      <p:pic>
        <p:nvPicPr>
          <p:cNvPr id="6" name="Imagen 5"/>
          <p:cNvPicPr>
            <a:picLocks noChangeAspect="1"/>
          </p:cNvPicPr>
          <p:nvPr/>
        </p:nvPicPr>
        <p:blipFill>
          <a:blip r:embed="rId6"/>
          <a:stretch>
            <a:fillRect/>
          </a:stretch>
        </p:blipFill>
        <p:spPr>
          <a:xfrm>
            <a:off x="64427" y="8749220"/>
            <a:ext cx="6730567" cy="60965"/>
          </a:xfrm>
          <a:prstGeom prst="rect">
            <a:avLst/>
          </a:prstGeom>
        </p:spPr>
      </p:pic>
    </p:spTree>
    <p:extLst>
      <p:ext uri="{BB962C8B-B14F-4D97-AF65-F5344CB8AC3E}">
        <p14:creationId xmlns:p14="http://schemas.microsoft.com/office/powerpoint/2010/main" val="655753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47239</TotalTime>
  <Words>1320</Words>
  <Application>Microsoft Office PowerPoint</Application>
  <PresentationFormat>Carta (216 x 279 mm)</PresentationFormat>
  <Paragraphs>88</Paragraphs>
  <Slides>3</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vt:i4>
      </vt:variant>
    </vt:vector>
  </HeadingPairs>
  <TitlesOfParts>
    <vt:vector size="14" baseType="lpstr">
      <vt:lpstr>Batang</vt:lpstr>
      <vt:lpstr>Arial</vt:lpstr>
      <vt:lpstr>Arial Narrow</vt:lpstr>
      <vt:lpstr>Bookman Old Style</vt:lpstr>
      <vt:lpstr>Calibri</vt:lpstr>
      <vt:lpstr>Calibri Light</vt:lpstr>
      <vt:lpstr>Corbel</vt:lpstr>
      <vt:lpstr>Roboto</vt:lpstr>
      <vt:lpstr>Tahoma</vt:lpstr>
      <vt:lpstr>Times New Roman</vt:lpstr>
      <vt:lpstr>Tema de Office</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Intel</dc:creator>
  <cp:lastModifiedBy>Intel</cp:lastModifiedBy>
  <cp:revision>1880</cp:revision>
  <cp:lastPrinted>2018-03-12T02:04:27Z</cp:lastPrinted>
  <dcterms:created xsi:type="dcterms:W3CDTF">2018-01-03T00:17:34Z</dcterms:created>
  <dcterms:modified xsi:type="dcterms:W3CDTF">2019-12-18T07:50:49Z</dcterms:modified>
</cp:coreProperties>
</file>